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sldIdLst>
    <p:sldId id="256" r:id="rId2"/>
    <p:sldId id="257" r:id="rId3"/>
    <p:sldId id="258" r:id="rId4"/>
    <p:sldId id="259" r:id="rId5"/>
    <p:sldId id="285" r:id="rId6"/>
    <p:sldId id="260" r:id="rId7"/>
    <p:sldId id="261" r:id="rId8"/>
    <p:sldId id="262" r:id="rId9"/>
    <p:sldId id="263" r:id="rId10"/>
    <p:sldId id="264" r:id="rId11"/>
    <p:sldId id="278" r:id="rId12"/>
    <p:sldId id="279" r:id="rId13"/>
    <p:sldId id="298" r:id="rId14"/>
    <p:sldId id="265" r:id="rId15"/>
    <p:sldId id="266" r:id="rId16"/>
    <p:sldId id="267" r:id="rId17"/>
    <p:sldId id="299" r:id="rId18"/>
    <p:sldId id="268" r:id="rId19"/>
    <p:sldId id="269" r:id="rId20"/>
    <p:sldId id="270" r:id="rId21"/>
    <p:sldId id="271" r:id="rId22"/>
    <p:sldId id="272" r:id="rId23"/>
    <p:sldId id="273" r:id="rId24"/>
    <p:sldId id="274" r:id="rId25"/>
    <p:sldId id="275" r:id="rId26"/>
    <p:sldId id="276" r:id="rId27"/>
    <p:sldId id="277" r:id="rId28"/>
    <p:sldId id="300" r:id="rId29"/>
    <p:sldId id="301" r:id="rId30"/>
    <p:sldId id="280" r:id="rId31"/>
    <p:sldId id="281" r:id="rId32"/>
    <p:sldId id="282" r:id="rId33"/>
    <p:sldId id="283" r:id="rId34"/>
    <p:sldId id="284" r:id="rId35"/>
    <p:sldId id="287" r:id="rId36"/>
    <p:sldId id="288" r:id="rId37"/>
    <p:sldId id="289" r:id="rId38"/>
    <p:sldId id="290" r:id="rId39"/>
    <p:sldId id="291" r:id="rId40"/>
    <p:sldId id="292" r:id="rId41"/>
    <p:sldId id="293" r:id="rId42"/>
    <p:sldId id="294" r:id="rId43"/>
    <p:sldId id="295" r:id="rId44"/>
    <p:sldId id="296" r:id="rId45"/>
    <p:sldId id="297" r:id="rId4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A9339B6-CE2E-44FE-AC40-5CA55479DC0D}" type="datetimeFigureOut">
              <a:rPr lang="tr-TR" smtClean="0"/>
              <a:t>26.05.2026</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FE19FF97-56F1-4A2B-BB6E-B588E53764C5}"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6113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A9339B6-CE2E-44FE-AC40-5CA55479DC0D}" type="datetimeFigureOut">
              <a:rPr lang="tr-TR" smtClean="0"/>
              <a:t>26.05.2026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19FF97-56F1-4A2B-BB6E-B588E53764C5}" type="slidenum">
              <a:rPr lang="tr-TR" smtClean="0"/>
              <a:t>‹#›</a:t>
            </a:fld>
            <a:endParaRPr lang="tr-TR"/>
          </a:p>
        </p:txBody>
      </p:sp>
    </p:spTree>
    <p:extLst>
      <p:ext uri="{BB962C8B-B14F-4D97-AF65-F5344CB8AC3E}">
        <p14:creationId xmlns:p14="http://schemas.microsoft.com/office/powerpoint/2010/main" val="3098330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A9339B6-CE2E-44FE-AC40-5CA55479DC0D}" type="datetimeFigureOut">
              <a:rPr lang="tr-TR" smtClean="0"/>
              <a:t>26.05.2026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19FF97-56F1-4A2B-BB6E-B588E53764C5}"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6267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A9339B6-CE2E-44FE-AC40-5CA55479DC0D}" type="datetimeFigureOut">
              <a:rPr lang="tr-TR" smtClean="0"/>
              <a:t>26.05.2026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19FF97-56F1-4A2B-BB6E-B588E53764C5}"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2410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A9339B6-CE2E-44FE-AC40-5CA55479DC0D}" type="datetimeFigureOut">
              <a:rPr lang="tr-TR" smtClean="0"/>
              <a:t>26.05.2026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19FF97-56F1-4A2B-BB6E-B588E53764C5}" type="slidenum">
              <a:rPr lang="tr-TR" smtClean="0"/>
              <a:t>‹#›</a:t>
            </a:fld>
            <a:endParaRPr lang="tr-TR"/>
          </a:p>
        </p:txBody>
      </p:sp>
    </p:spTree>
    <p:extLst>
      <p:ext uri="{BB962C8B-B14F-4D97-AF65-F5344CB8AC3E}">
        <p14:creationId xmlns:p14="http://schemas.microsoft.com/office/powerpoint/2010/main" val="787680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A9339B6-CE2E-44FE-AC40-5CA55479DC0D}" type="datetimeFigureOut">
              <a:rPr lang="tr-TR" smtClean="0"/>
              <a:t>26.05.2026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19FF97-56F1-4A2B-BB6E-B588E53764C5}"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2073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A9339B6-CE2E-44FE-AC40-5CA55479DC0D}" type="datetimeFigureOut">
              <a:rPr lang="tr-TR" smtClean="0"/>
              <a:t>26.05.2026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19FF97-56F1-4A2B-BB6E-B588E53764C5}"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3189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A9339B6-CE2E-44FE-AC40-5CA55479DC0D}" type="datetimeFigureOut">
              <a:rPr lang="tr-TR" smtClean="0"/>
              <a:t>26.05.2026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19FF97-56F1-4A2B-BB6E-B588E53764C5}"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875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A9339B6-CE2E-44FE-AC40-5CA55479DC0D}" type="datetimeFigureOut">
              <a:rPr lang="tr-TR" smtClean="0"/>
              <a:t>26.05.2026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19FF97-56F1-4A2B-BB6E-B588E53764C5}"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450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A9339B6-CE2E-44FE-AC40-5CA55479DC0D}" type="datetimeFigureOut">
              <a:rPr lang="tr-TR" smtClean="0"/>
              <a:t>26.05.2026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19FF97-56F1-4A2B-BB6E-B588E53764C5}" type="slidenum">
              <a:rPr lang="tr-TR" smtClean="0"/>
              <a:t>‹#›</a:t>
            </a:fld>
            <a:endParaRPr lang="tr-TR"/>
          </a:p>
        </p:txBody>
      </p:sp>
    </p:spTree>
    <p:extLst>
      <p:ext uri="{BB962C8B-B14F-4D97-AF65-F5344CB8AC3E}">
        <p14:creationId xmlns:p14="http://schemas.microsoft.com/office/powerpoint/2010/main" val="3078678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A9339B6-CE2E-44FE-AC40-5CA55479DC0D}" type="datetimeFigureOut">
              <a:rPr lang="tr-TR" smtClean="0"/>
              <a:t>26.05.2026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E19FF97-56F1-4A2B-BB6E-B588E53764C5}"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7052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6A9339B6-CE2E-44FE-AC40-5CA55479DC0D}" type="datetimeFigureOut">
              <a:rPr lang="tr-TR" smtClean="0"/>
              <a:t>26.05.2026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19FF97-56F1-4A2B-BB6E-B588E53764C5}" type="slidenum">
              <a:rPr lang="tr-TR" smtClean="0"/>
              <a:t>‹#›</a:t>
            </a:fld>
            <a:endParaRPr lang="tr-TR"/>
          </a:p>
        </p:txBody>
      </p:sp>
    </p:spTree>
    <p:extLst>
      <p:ext uri="{BB962C8B-B14F-4D97-AF65-F5344CB8AC3E}">
        <p14:creationId xmlns:p14="http://schemas.microsoft.com/office/powerpoint/2010/main" val="3969255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6A9339B6-CE2E-44FE-AC40-5CA55479DC0D}" type="datetimeFigureOut">
              <a:rPr lang="tr-TR" smtClean="0"/>
              <a:t>26.05.2026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E19FF97-56F1-4A2B-BB6E-B588E53764C5}"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186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A9339B6-CE2E-44FE-AC40-5CA55479DC0D}" type="datetimeFigureOut">
              <a:rPr lang="tr-TR" smtClean="0"/>
              <a:t>26.05.2026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E19FF97-56F1-4A2B-BB6E-B588E53764C5}"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9965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9339B6-CE2E-44FE-AC40-5CA55479DC0D}" type="datetimeFigureOut">
              <a:rPr lang="tr-TR" smtClean="0"/>
              <a:t>26.05.2026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E19FF97-56F1-4A2B-BB6E-B588E53764C5}" type="slidenum">
              <a:rPr lang="tr-TR" smtClean="0"/>
              <a:t>‹#›</a:t>
            </a:fld>
            <a:endParaRPr lang="tr-TR"/>
          </a:p>
        </p:txBody>
      </p:sp>
    </p:spTree>
    <p:extLst>
      <p:ext uri="{BB962C8B-B14F-4D97-AF65-F5344CB8AC3E}">
        <p14:creationId xmlns:p14="http://schemas.microsoft.com/office/powerpoint/2010/main" val="3769234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A9339B6-CE2E-44FE-AC40-5CA55479DC0D}" type="datetimeFigureOut">
              <a:rPr lang="tr-TR" smtClean="0"/>
              <a:t>26.05.2026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19FF97-56F1-4A2B-BB6E-B588E53764C5}"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7238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A9339B6-CE2E-44FE-AC40-5CA55479DC0D}" type="datetimeFigureOut">
              <a:rPr lang="tr-TR" smtClean="0"/>
              <a:t>26.05.2026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E19FF97-56F1-4A2B-BB6E-B588E53764C5}" type="slidenum">
              <a:rPr lang="tr-TR" smtClean="0"/>
              <a:t>‹#›</a:t>
            </a:fld>
            <a:endParaRPr lang="tr-TR"/>
          </a:p>
        </p:txBody>
      </p:sp>
    </p:spTree>
    <p:extLst>
      <p:ext uri="{BB962C8B-B14F-4D97-AF65-F5344CB8AC3E}">
        <p14:creationId xmlns:p14="http://schemas.microsoft.com/office/powerpoint/2010/main" val="1141794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A9339B6-CE2E-44FE-AC40-5CA55479DC0D}" type="datetimeFigureOut">
              <a:rPr lang="tr-TR" smtClean="0"/>
              <a:t>26.05.2026</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E19FF97-56F1-4A2B-BB6E-B588E53764C5}" type="slidenum">
              <a:rPr lang="tr-TR" smtClean="0"/>
              <a:t>‹#›</a:t>
            </a:fld>
            <a:endParaRPr lang="tr-TR"/>
          </a:p>
        </p:txBody>
      </p:sp>
    </p:spTree>
    <p:extLst>
      <p:ext uri="{BB962C8B-B14F-4D97-AF65-F5344CB8AC3E}">
        <p14:creationId xmlns:p14="http://schemas.microsoft.com/office/powerpoint/2010/main" val="96281437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5.jp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7.jp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8.jp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9.jp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605422" y="2398759"/>
            <a:ext cx="7177426" cy="584775"/>
          </a:xfrm>
          <a:prstGeom prst="rect">
            <a:avLst/>
          </a:prstGeom>
          <a:solidFill>
            <a:schemeClr val="accent2">
              <a:lumMod val="75000"/>
            </a:schemeClr>
          </a:solidFill>
        </p:spPr>
        <p:txBody>
          <a:bodyPr wrap="square" lIns="91440" tIns="45720" rIns="91440" bIns="45720">
            <a:spAutoFit/>
          </a:bodyPr>
          <a:lstStyle/>
          <a:p>
            <a:pPr algn="ctr"/>
            <a:r>
              <a:rPr lang="tr-TR" sz="32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ÇEVRE BİLGİLENDİRMESİ</a:t>
            </a:r>
            <a:endParaRPr lang="tr-TR"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6" name="Dikdörtgen 5"/>
          <p:cNvSpPr/>
          <p:nvPr/>
        </p:nvSpPr>
        <p:spPr>
          <a:xfrm>
            <a:off x="2476461" y="3108032"/>
            <a:ext cx="7207637" cy="584775"/>
          </a:xfrm>
          <a:prstGeom prst="rect">
            <a:avLst/>
          </a:prstGeom>
          <a:solidFill>
            <a:schemeClr val="accent5">
              <a:lumMod val="50000"/>
            </a:schemeClr>
          </a:solidFill>
        </p:spPr>
        <p:txBody>
          <a:bodyPr wrap="square" lIns="91440" tIns="45720" rIns="91440" bIns="45720">
            <a:spAutoFit/>
          </a:bodyPr>
          <a:lstStyle/>
          <a:p>
            <a:pPr algn="ctr"/>
            <a:r>
              <a:rPr lang="tr-TR" sz="32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ENVIRONMENTAL INFORMATION</a:t>
            </a:r>
            <a:endParaRPr lang="tr-TR"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8" name="Dikdörtgen 7"/>
          <p:cNvSpPr/>
          <p:nvPr/>
        </p:nvSpPr>
        <p:spPr>
          <a:xfrm>
            <a:off x="3019444" y="3755057"/>
            <a:ext cx="5924363" cy="584775"/>
          </a:xfrm>
          <a:prstGeom prst="rect">
            <a:avLst/>
          </a:prstGeom>
          <a:solidFill>
            <a:schemeClr val="accent6">
              <a:lumMod val="60000"/>
              <a:lumOff val="40000"/>
            </a:schemeClr>
          </a:solidFill>
        </p:spPr>
        <p:txBody>
          <a:bodyPr wrap="square">
            <a:spAutoFit/>
          </a:bodyPr>
          <a:lstStyle/>
          <a:p>
            <a:pPr algn="ctr"/>
            <a:r>
              <a:rPr lang="tr-TR" sz="3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UMWELTBROSCHÜRE</a:t>
            </a:r>
            <a:endParaRPr lang="tr-TR"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9" name="Dikdörtgen 8"/>
          <p:cNvSpPr/>
          <p:nvPr/>
        </p:nvSpPr>
        <p:spPr>
          <a:xfrm>
            <a:off x="2476461" y="4402082"/>
            <a:ext cx="7306388" cy="542780"/>
          </a:xfrm>
          <a:prstGeom prst="rect">
            <a:avLst/>
          </a:prstGeom>
          <a:solidFill>
            <a:schemeClr val="accent4"/>
          </a:solidFill>
        </p:spPr>
        <p:txBody>
          <a:bodyPr wrap="square" lIns="91440" tIns="45720" rIns="91440" bIns="45720">
            <a:spAutoFit/>
          </a:bodyPr>
          <a:lstStyle/>
          <a:p>
            <a:pPr algn="ctr"/>
            <a:r>
              <a:rPr lang="az-Cyrl-AZ" sz="28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БРОШЮРА ПО ОКРУЖАЮЩЕЙ СРЕДЕ</a:t>
            </a:r>
            <a:endParaRPr lang="tr-TR"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pic>
        <p:nvPicPr>
          <p:cNvPr id="10" name="Resim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4427" y="227395"/>
            <a:ext cx="1679419" cy="814596"/>
          </a:xfrm>
          <a:prstGeom prst="rect">
            <a:avLst/>
          </a:prstGeom>
          <a:noFill/>
        </p:spPr>
      </p:pic>
      <p:sp>
        <p:nvSpPr>
          <p:cNvPr id="2" name="Dikdörtgen 1"/>
          <p:cNvSpPr/>
          <p:nvPr/>
        </p:nvSpPr>
        <p:spPr>
          <a:xfrm>
            <a:off x="3019444" y="1645943"/>
            <a:ext cx="6349383" cy="584775"/>
          </a:xfrm>
          <a:prstGeom prst="rect">
            <a:avLst/>
          </a:prstGeom>
          <a:solidFill>
            <a:schemeClr val="accent1">
              <a:lumMod val="75000"/>
            </a:schemeClr>
          </a:solidFill>
        </p:spPr>
        <p:txBody>
          <a:bodyPr wrap="square" lIns="91440" tIns="45720" rIns="91440" bIns="45720">
            <a:spAutoFit/>
          </a:bodyPr>
          <a:lstStyle/>
          <a:p>
            <a:pPr algn="ctr"/>
            <a:r>
              <a:rPr lang="tr-TR" sz="3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KAHYA RESORT AQUA &amp; SPA</a:t>
            </a:r>
            <a:endParaRPr lang="tr-TR"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089099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81788" y="2652713"/>
            <a:ext cx="2943225" cy="1552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Metin Yer Tutucusu 3"/>
          <p:cNvSpPr>
            <a:spLocks noGrp="1"/>
          </p:cNvSpPr>
          <p:nvPr>
            <p:ph type="body" sz="half" idx="2"/>
          </p:nvPr>
        </p:nvSpPr>
        <p:spPr>
          <a:xfrm>
            <a:off x="734829" y="637310"/>
            <a:ext cx="5803466" cy="6220690"/>
          </a:xfrm>
        </p:spPr>
        <p:txBody>
          <a:bodyPr>
            <a:normAutofit/>
          </a:bodyPr>
          <a:lstStyle/>
          <a:p>
            <a:pPr algn="ctr"/>
            <a:r>
              <a:rPr lang="tr-TR" sz="1600" b="1" dirty="0" smtClean="0">
                <a:solidFill>
                  <a:schemeClr val="accent2">
                    <a:lumMod val="75000"/>
                  </a:schemeClr>
                </a:solidFill>
                <a:latin typeface="Times New Roman" panose="02020603050405020304" pitchFamily="18" charset="0"/>
                <a:cs typeface="Times New Roman" panose="02020603050405020304" pitchFamily="18" charset="0"/>
              </a:rPr>
              <a:t>ZEYTİN AĞACI</a:t>
            </a:r>
          </a:p>
          <a:p>
            <a:pPr algn="ctr"/>
            <a:r>
              <a:rPr lang="tr-TR" sz="1600" b="1" dirty="0" smtClean="0">
                <a:solidFill>
                  <a:schemeClr val="accent2">
                    <a:lumMod val="75000"/>
                  </a:schemeClr>
                </a:solidFill>
                <a:latin typeface="Times New Roman" panose="02020603050405020304" pitchFamily="18" charset="0"/>
                <a:cs typeface="Times New Roman" panose="02020603050405020304" pitchFamily="18" charset="0"/>
              </a:rPr>
              <a:t>(OLEA EUROPAEA L.)</a:t>
            </a:r>
          </a:p>
          <a:p>
            <a:pPr marL="285750" indent="-285750">
              <a:buFont typeface="Courier New" panose="02070309020205020404" pitchFamily="49" charset="0"/>
              <a:buChar char="o"/>
            </a:pPr>
            <a:r>
              <a:rPr lang="tr-TR" sz="1400" dirty="0" smtClean="0">
                <a:latin typeface="Times New Roman" panose="02020603050405020304" pitchFamily="18" charset="0"/>
                <a:cs typeface="Times New Roman" panose="02020603050405020304" pitchFamily="18" charset="0"/>
              </a:rPr>
              <a:t>Akdeniz bitki örtüsünün tek ismi olarak adlandırabiliriz. Ortalama ömrü 300-400 yıldır. </a:t>
            </a:r>
            <a:r>
              <a:rPr lang="tr-TR" sz="1400" dirty="0">
                <a:latin typeface="Times New Roman" panose="02020603050405020304" pitchFamily="18" charset="0"/>
                <a:cs typeface="Times New Roman" panose="02020603050405020304" pitchFamily="18" charset="0"/>
              </a:rPr>
              <a:t>Çalı görünümündeki zeytin ağacının yapraklarının üst yüzü koyu, alt yüzü ise gümüş rengindedir. Yapraklar mükemmel bir düzen içinde dalın iki tarafından karşılıklı olarak çıkar</a:t>
            </a:r>
            <a:r>
              <a:rPr lang="tr-TR" sz="1400" dirty="0" smtClean="0">
                <a:latin typeface="Times New Roman" panose="02020603050405020304" pitchFamily="18" charset="0"/>
                <a:cs typeface="Times New Roman" panose="02020603050405020304" pitchFamily="18" charset="0"/>
              </a:rPr>
              <a:t>.</a:t>
            </a:r>
          </a:p>
          <a:p>
            <a:pPr marL="285750" indent="-285750">
              <a:buFont typeface="Courier New" panose="02070309020205020404" pitchFamily="49" charset="0"/>
              <a:buChar char="o"/>
            </a:pPr>
            <a:r>
              <a:rPr lang="en-US" sz="1400" dirty="0">
                <a:latin typeface="Times New Roman" panose="02020603050405020304" pitchFamily="18" charset="0"/>
                <a:cs typeface="Times New Roman" panose="02020603050405020304" pitchFamily="18" charset="0"/>
              </a:rPr>
              <a:t>We can call it the only name of the Mediterranean vegetation. The average lifespan is 300-400 years. The upper face of the leaves of the olive tree, which has the appearance of a shrub, is dark, and the lower face is silver in color. The leaves come out mutually from the two sides of the branch in perfect order</a:t>
            </a:r>
            <a:r>
              <a:rPr lang="en-US" sz="1400" dirty="0" smtClean="0">
                <a:latin typeface="Times New Roman" panose="02020603050405020304" pitchFamily="18" charset="0"/>
                <a:cs typeface="Times New Roman" panose="02020603050405020304" pitchFamily="18" charset="0"/>
              </a:rPr>
              <a:t>.</a:t>
            </a:r>
            <a:endParaRPr lang="tr-TR" sz="1400" dirty="0" smtClean="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de-DE" sz="1400" dirty="0">
                <a:latin typeface="Times New Roman" panose="02020603050405020304" pitchFamily="18" charset="0"/>
                <a:cs typeface="Times New Roman" panose="02020603050405020304" pitchFamily="18" charset="0"/>
              </a:rPr>
              <a:t>Wir können es den einzigen Namen der mediterranen Vegetation nennen. Die durchschnittliche Lebensdauer beträgt 300-400 Jahre. Die Blätter des Olivenbaums, die wie ein Strauch Aussehen, sind auf der Oberseite dunkel und auf der Unterseite Silber. Die Blätter kommen auf beiden Seiten des Zweiges in perfekter Ordnung heraus</a:t>
            </a:r>
            <a:r>
              <a:rPr lang="de-DE" sz="1400" dirty="0" smtClean="0">
                <a:latin typeface="Times New Roman" panose="02020603050405020304" pitchFamily="18" charset="0"/>
                <a:cs typeface="Times New Roman" panose="02020603050405020304" pitchFamily="18" charset="0"/>
              </a:rPr>
              <a:t>.</a:t>
            </a:r>
            <a:endParaRPr lang="tr-TR" sz="1400" dirty="0" smtClean="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ru-RU" sz="1400" dirty="0">
                <a:latin typeface="Times New Roman" panose="02020603050405020304" pitchFamily="18" charset="0"/>
                <a:cs typeface="Times New Roman" panose="02020603050405020304" pitchFamily="18" charset="0"/>
              </a:rPr>
              <a:t>Мы можем назвать это единственным названием средиземноморской растительности. Его средняя продолжительность жизни составляет 300-400 лет. Верхняя сторона листьев оливкового дерева, похожего на куст, темная, а нижняя - серебристая. Листья выходят друг против друга с двух сторон ветки в идеальном порядке.</a:t>
            </a:r>
            <a:endParaRPr lang="tr-TR" sz="1400" dirty="0" smtClean="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endParaRPr lang="tr-TR" dirty="0">
              <a:latin typeface="Times New Roman" panose="02020603050405020304" pitchFamily="18" charset="0"/>
              <a:cs typeface="Times New Roman" panose="02020603050405020304" pitchFamily="18" charset="0"/>
            </a:endParaRPr>
          </a:p>
        </p:txBody>
      </p:sp>
      <p:pic>
        <p:nvPicPr>
          <p:cNvPr id="7" name="Resim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01534" y="692212"/>
            <a:ext cx="1177293" cy="674949"/>
          </a:xfrm>
          <a:prstGeom prst="rect">
            <a:avLst/>
          </a:prstGeom>
          <a:noFill/>
        </p:spPr>
      </p:pic>
    </p:spTree>
    <p:extLst>
      <p:ext uri="{BB962C8B-B14F-4D97-AF65-F5344CB8AC3E}">
        <p14:creationId xmlns:p14="http://schemas.microsoft.com/office/powerpoint/2010/main" val="3728907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89212" y="533665"/>
            <a:ext cx="1802679" cy="496021"/>
          </a:xfrm>
        </p:spPr>
        <p:txBody>
          <a:bodyPr>
            <a:normAutofit/>
          </a:bodyPr>
          <a:lstStyle/>
          <a:p>
            <a:pPr algn="ctr"/>
            <a:r>
              <a:rPr lang="tr-TR" b="1" dirty="0" smtClean="0">
                <a:solidFill>
                  <a:schemeClr val="accent2">
                    <a:lumMod val="75000"/>
                  </a:schemeClr>
                </a:solidFill>
                <a:latin typeface="Times New Roman" panose="02020603050405020304" pitchFamily="18" charset="0"/>
                <a:cs typeface="Times New Roman" panose="02020603050405020304" pitchFamily="18" charset="0"/>
              </a:rPr>
              <a:t>MUZ</a:t>
            </a:r>
            <a:endParaRPr lang="tr-TR"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6323012" y="1690255"/>
            <a:ext cx="5181600" cy="2479963"/>
          </a:xfrm>
        </p:spPr>
        <p:txBody>
          <a:bodyPr>
            <a:normAutofit/>
          </a:bodyPr>
          <a:lstStyle/>
          <a:p>
            <a:r>
              <a:rPr lang="ru-RU" sz="1600" dirty="0">
                <a:latin typeface="Times New Roman" panose="02020603050405020304" pitchFamily="18" charset="0"/>
                <a:cs typeface="Times New Roman" panose="02020603050405020304" pitchFamily="18" charset="0"/>
              </a:rPr>
              <a:t>Производство бананов в Турции в 200 км от Манавгата на побережье Средиземного моря до Аланьи и Anamur.es это территория, которая расширяется. Это побережье - единственное место в Турции, где климатические условия подходят для выращивания бананов. Бананы - довольно хрупкий фрукт, который требует влажного климата и большого количества воды.</a:t>
            </a:r>
            <a:endParaRPr lang="tr-TR" sz="1600" dirty="0">
              <a:latin typeface="Times New Roman" panose="02020603050405020304" pitchFamily="18" charset="0"/>
              <a:cs typeface="Times New Roman" panose="02020603050405020304" pitchFamily="18" charset="0"/>
            </a:endParaRPr>
          </a:p>
        </p:txBody>
      </p:sp>
      <p:sp>
        <p:nvSpPr>
          <p:cNvPr id="4" name="Metin Yer Tutucusu 3"/>
          <p:cNvSpPr>
            <a:spLocks noGrp="1"/>
          </p:cNvSpPr>
          <p:nvPr>
            <p:ph type="body" sz="half" idx="2"/>
          </p:nvPr>
        </p:nvSpPr>
        <p:spPr>
          <a:xfrm>
            <a:off x="512618" y="1330036"/>
            <a:ext cx="5581793" cy="5223164"/>
          </a:xfrm>
        </p:spPr>
        <p:txBody>
          <a:bodyPr/>
          <a:lstStyle/>
          <a:p>
            <a:pPr marL="285750" indent="-285750">
              <a:buFont typeface="Courier New" panose="02070309020205020404" pitchFamily="49" charset="0"/>
              <a:buChar char="o"/>
            </a:pPr>
            <a:r>
              <a:rPr lang="tr-TR" sz="1600" dirty="0" err="1">
                <a:latin typeface="Times New Roman" panose="02020603050405020304" pitchFamily="18" charset="0"/>
                <a:cs typeface="Times New Roman" panose="02020603050405020304" pitchFamily="18" charset="0"/>
              </a:rPr>
              <a:t>Türkiyede</a:t>
            </a:r>
            <a:r>
              <a:rPr lang="tr-TR" sz="1600" dirty="0">
                <a:latin typeface="Times New Roman" panose="02020603050405020304" pitchFamily="18" charset="0"/>
                <a:cs typeface="Times New Roman" panose="02020603050405020304" pitchFamily="18" charset="0"/>
              </a:rPr>
              <a:t> muz üretimi Akdeniz kıyısında Manavgat’tan Alanya ya ve Anamur’a kadar uzanan 200 </a:t>
            </a:r>
            <a:r>
              <a:rPr lang="tr-TR" sz="1600" dirty="0" err="1">
                <a:latin typeface="Times New Roman" panose="02020603050405020304" pitchFamily="18" charset="0"/>
                <a:cs typeface="Times New Roman" panose="02020603050405020304" pitchFamily="18" charset="0"/>
              </a:rPr>
              <a:t>km.lik</a:t>
            </a:r>
            <a:r>
              <a:rPr lang="tr-TR" sz="1600" dirty="0">
                <a:latin typeface="Times New Roman" panose="02020603050405020304" pitchFamily="18" charset="0"/>
                <a:cs typeface="Times New Roman" panose="02020603050405020304" pitchFamily="18" charset="0"/>
              </a:rPr>
              <a:t> bir alana </a:t>
            </a:r>
            <a:r>
              <a:rPr lang="tr-TR" sz="1600" dirty="0" err="1">
                <a:latin typeface="Times New Roman" panose="02020603050405020304" pitchFamily="18" charset="0"/>
                <a:cs typeface="Times New Roman" panose="02020603050405020304" pitchFamily="18" charset="0"/>
              </a:rPr>
              <a:t>yayılmlştır</a:t>
            </a:r>
            <a:r>
              <a:rPr lang="tr-TR" sz="1600" dirty="0">
                <a:latin typeface="Times New Roman" panose="02020603050405020304" pitchFamily="18" charset="0"/>
                <a:cs typeface="Times New Roman" panose="02020603050405020304" pitchFamily="18" charset="0"/>
              </a:rPr>
              <a:t>. Bu kıyı şeridi Türkiye de muz üretimi için doğru iklim koşullarına sahip tek yerdir. Muz nemli bir iklim ve bol </a:t>
            </a:r>
            <a:r>
              <a:rPr lang="tr-TR" sz="1600" dirty="0" err="1">
                <a:latin typeface="Times New Roman" panose="02020603050405020304" pitchFamily="18" charset="0"/>
                <a:cs typeface="Times New Roman" panose="02020603050405020304" pitchFamily="18" charset="0"/>
              </a:rPr>
              <a:t>su’ya</a:t>
            </a:r>
            <a:r>
              <a:rPr lang="tr-TR" sz="1600" dirty="0">
                <a:latin typeface="Times New Roman" panose="02020603050405020304" pitchFamily="18" charset="0"/>
                <a:cs typeface="Times New Roman" panose="02020603050405020304" pitchFamily="18" charset="0"/>
              </a:rPr>
              <a:t> ihtiyaç duyan oldukça kırılgan bir meyvedir</a:t>
            </a:r>
            <a:r>
              <a:rPr lang="tr-TR" sz="1600" dirty="0" smtClean="0">
                <a:latin typeface="Times New Roman" panose="02020603050405020304" pitchFamily="18" charset="0"/>
                <a:cs typeface="Times New Roman" panose="02020603050405020304" pitchFamily="18" charset="0"/>
              </a:rPr>
              <a:t>.</a:t>
            </a:r>
          </a:p>
          <a:p>
            <a:pPr marL="285750" indent="-285750">
              <a:buFont typeface="Courier New" panose="02070309020205020404" pitchFamily="49" charset="0"/>
              <a:buChar char="o"/>
            </a:pPr>
            <a:r>
              <a:rPr lang="en-US" sz="1600" dirty="0">
                <a:latin typeface="Times New Roman" panose="02020603050405020304" pitchFamily="18" charset="0"/>
                <a:cs typeface="Times New Roman" panose="02020603050405020304" pitchFamily="18" charset="0"/>
              </a:rPr>
              <a:t>Banana production in Turkey is 200 km along the Mediterranean coast from </a:t>
            </a:r>
            <a:r>
              <a:rPr lang="en-US" sz="1600" dirty="0" err="1">
                <a:latin typeface="Times New Roman" panose="02020603050405020304" pitchFamily="18" charset="0"/>
                <a:cs typeface="Times New Roman" panose="02020603050405020304" pitchFamily="18" charset="0"/>
              </a:rPr>
              <a:t>Manavgat</a:t>
            </a:r>
            <a:r>
              <a:rPr lang="en-US" sz="1600" dirty="0">
                <a:latin typeface="Times New Roman" panose="02020603050405020304" pitchFamily="18" charset="0"/>
                <a:cs typeface="Times New Roman" panose="02020603050405020304" pitchFamily="18" charset="0"/>
              </a:rPr>
              <a:t> to </a:t>
            </a:r>
            <a:r>
              <a:rPr lang="en-US" sz="1600" dirty="0" err="1">
                <a:latin typeface="Times New Roman" panose="02020603050405020304" pitchFamily="18" charset="0"/>
                <a:cs typeface="Times New Roman" panose="02020603050405020304" pitchFamily="18" charset="0"/>
              </a:rPr>
              <a:t>Alanya</a:t>
            </a:r>
            <a:r>
              <a:rPr lang="en-US" sz="1600" dirty="0">
                <a:latin typeface="Times New Roman" panose="02020603050405020304" pitchFamily="18" charset="0"/>
                <a:cs typeface="Times New Roman" panose="02020603050405020304" pitchFamily="18" charset="0"/>
              </a:rPr>
              <a:t> and </a:t>
            </a:r>
            <a:r>
              <a:rPr lang="en-US" sz="1600" dirty="0" err="1">
                <a:latin typeface="Times New Roman" panose="02020603050405020304" pitchFamily="18" charset="0"/>
                <a:cs typeface="Times New Roman" panose="02020603050405020304" pitchFamily="18" charset="0"/>
              </a:rPr>
              <a:t>Anamur.yayilmlstir</a:t>
            </a:r>
            <a:r>
              <a:rPr lang="en-US" sz="1600" dirty="0">
                <a:latin typeface="Times New Roman" panose="02020603050405020304" pitchFamily="18" charset="0"/>
                <a:cs typeface="Times New Roman" panose="02020603050405020304" pitchFamily="18" charset="0"/>
              </a:rPr>
              <a:t> of an area. This coastal strip is the only place in Turkey that has the right climatic conditions for banana production. Banana is a rather fragile fruit that needs a humid climate and plenty of water</a:t>
            </a:r>
            <a:r>
              <a:rPr lang="en-US" sz="1600" dirty="0" smtClean="0">
                <a:latin typeface="Times New Roman" panose="02020603050405020304" pitchFamily="18" charset="0"/>
                <a:cs typeface="Times New Roman" panose="02020603050405020304" pitchFamily="18" charset="0"/>
              </a:rPr>
              <a:t>.</a:t>
            </a:r>
            <a:endParaRPr lang="tr-TR" sz="1600" dirty="0" smtClean="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de-DE" sz="1600" dirty="0">
                <a:latin typeface="Times New Roman" panose="02020603050405020304" pitchFamily="18" charset="0"/>
                <a:cs typeface="Times New Roman" panose="02020603050405020304" pitchFamily="18" charset="0"/>
              </a:rPr>
              <a:t>Bananenproduktion in der Türkei 200 km von </a:t>
            </a:r>
            <a:r>
              <a:rPr lang="de-DE" sz="1600" dirty="0" err="1">
                <a:latin typeface="Times New Roman" panose="02020603050405020304" pitchFamily="18" charset="0"/>
                <a:cs typeface="Times New Roman" panose="02020603050405020304" pitchFamily="18" charset="0"/>
              </a:rPr>
              <a:t>Manavgat</a:t>
            </a:r>
            <a:r>
              <a:rPr lang="de-DE" sz="1600" dirty="0">
                <a:latin typeface="Times New Roman" panose="02020603050405020304" pitchFamily="18" charset="0"/>
                <a:cs typeface="Times New Roman" panose="02020603050405020304" pitchFamily="18" charset="0"/>
              </a:rPr>
              <a:t> an der Mittelmeerküste nach </a:t>
            </a:r>
            <a:r>
              <a:rPr lang="de-DE" sz="1600" dirty="0" err="1">
                <a:latin typeface="Times New Roman" panose="02020603050405020304" pitchFamily="18" charset="0"/>
                <a:cs typeface="Times New Roman" panose="02020603050405020304" pitchFamily="18" charset="0"/>
              </a:rPr>
              <a:t>Alanya</a:t>
            </a:r>
            <a:r>
              <a:rPr lang="de-DE" sz="1600" dirty="0">
                <a:latin typeface="Times New Roman" panose="02020603050405020304" pitchFamily="18" charset="0"/>
                <a:cs typeface="Times New Roman" panose="02020603050405020304" pitchFamily="18" charset="0"/>
              </a:rPr>
              <a:t> und Anamur.es ist ein Gebiet, das sich ausbreitet. Diese Küste ist der einzige Ort in der Türkei, der die richtigen klimatischen Bedingungen für die Bananenproduktion hat. Bananen sind eine ziemlich zerbrechliche Frucht, die ein feuchtes Klima und viel Wasser benötigt</a:t>
            </a:r>
            <a:r>
              <a:rPr lang="de-DE" sz="1600" dirty="0" smtClean="0">
                <a:latin typeface="Times New Roman" panose="02020603050405020304" pitchFamily="18" charset="0"/>
                <a:cs typeface="Times New Roman" panose="02020603050405020304" pitchFamily="18" charset="0"/>
              </a:rPr>
              <a:t>.</a:t>
            </a:r>
            <a:endParaRPr lang="tr-TR" sz="1600" dirty="0" smtClean="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endParaRPr lang="tr-TR"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4767" y="4170218"/>
            <a:ext cx="4558090" cy="19534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Resim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01534" y="692212"/>
            <a:ext cx="1177293" cy="674949"/>
          </a:xfrm>
          <a:prstGeom prst="rect">
            <a:avLst/>
          </a:prstGeom>
          <a:noFill/>
        </p:spPr>
      </p:pic>
    </p:spTree>
    <p:extLst>
      <p:ext uri="{BB962C8B-B14F-4D97-AF65-F5344CB8AC3E}">
        <p14:creationId xmlns:p14="http://schemas.microsoft.com/office/powerpoint/2010/main" val="16026558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04125" y="533665"/>
            <a:ext cx="3505199" cy="496021"/>
          </a:xfrm>
        </p:spPr>
        <p:txBody>
          <a:bodyPr>
            <a:normAutofit/>
          </a:bodyPr>
          <a:lstStyle/>
          <a:p>
            <a:pPr algn="ctr"/>
            <a:r>
              <a:rPr lang="tr-TR" b="1" dirty="0" smtClean="0">
                <a:solidFill>
                  <a:schemeClr val="accent2">
                    <a:lumMod val="75000"/>
                  </a:schemeClr>
                </a:solidFill>
                <a:latin typeface="Times New Roman" panose="02020603050405020304" pitchFamily="18" charset="0"/>
                <a:cs typeface="Times New Roman" panose="02020603050405020304" pitchFamily="18" charset="0"/>
              </a:rPr>
              <a:t>AVOKADO</a:t>
            </a:r>
            <a:endParaRPr lang="tr-TR" b="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3713" y="2557463"/>
            <a:ext cx="2619375"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Metin Yer Tutucusu 3"/>
          <p:cNvSpPr>
            <a:spLocks noGrp="1"/>
          </p:cNvSpPr>
          <p:nvPr>
            <p:ph type="body" sz="half" idx="2"/>
          </p:nvPr>
        </p:nvSpPr>
        <p:spPr>
          <a:xfrm>
            <a:off x="1469738" y="1019907"/>
            <a:ext cx="5373975" cy="5749635"/>
          </a:xfrm>
        </p:spPr>
        <p:txBody>
          <a:bodyPr>
            <a:noAutofit/>
          </a:bodyPr>
          <a:lstStyle/>
          <a:p>
            <a:pPr marL="285750" indent="-285750">
              <a:buFont typeface="Courier New" panose="02070309020205020404" pitchFamily="49" charset="0"/>
              <a:buChar char="o"/>
            </a:pPr>
            <a:r>
              <a:rPr lang="tr-TR" sz="1400" dirty="0">
                <a:solidFill>
                  <a:schemeClr val="tx1"/>
                </a:solidFill>
                <a:latin typeface="Times New Roman" panose="02020603050405020304" pitchFamily="18" charset="0"/>
                <a:cs typeface="Times New Roman" panose="02020603050405020304" pitchFamily="18" charset="0"/>
              </a:rPr>
              <a:t>Enerji değeri yüksek bir meyve olan a</a:t>
            </a:r>
            <a:r>
              <a:rPr lang="tr-TR" sz="1400" dirty="0" smtClean="0">
                <a:solidFill>
                  <a:schemeClr val="tx1"/>
                </a:solidFill>
                <a:latin typeface="Times New Roman" panose="02020603050405020304" pitchFamily="18" charset="0"/>
                <a:cs typeface="Times New Roman" panose="02020603050405020304" pitchFamily="18" charset="0"/>
              </a:rPr>
              <a:t>vokado,</a:t>
            </a:r>
            <a:r>
              <a:rPr lang="tr-TR" sz="1400" dirty="0">
                <a:solidFill>
                  <a:schemeClr val="tx1"/>
                </a:solidFill>
                <a:latin typeface="Times New Roman" panose="02020603050405020304" pitchFamily="18" charset="0"/>
                <a:cs typeface="Times New Roman" panose="02020603050405020304" pitchFamily="18" charset="0"/>
              </a:rPr>
              <a:t> yağ ve protein açısından da oldukça zengindir. Ayrıca bol miktarda A ve E vitamininin yanında B grubu vitaminleri ve potasyum gibi mineralleri içinde barındıran besleyici bir besindir. Vücut dokularının ve cildin yenilenmesine yardımcı olur</a:t>
            </a:r>
            <a:r>
              <a:rPr lang="tr-TR" sz="1400" dirty="0" smtClean="0">
                <a:solidFill>
                  <a:schemeClr val="tx1"/>
                </a:solidFill>
                <a:latin typeface="Times New Roman" panose="02020603050405020304" pitchFamily="18" charset="0"/>
                <a:cs typeface="Times New Roman" panose="02020603050405020304" pitchFamily="18" charset="0"/>
              </a:rPr>
              <a:t>.</a:t>
            </a:r>
          </a:p>
          <a:p>
            <a:pPr marL="285750" indent="-285750">
              <a:buFont typeface="Courier New" panose="02070309020205020404" pitchFamily="49" charset="0"/>
              <a:buChar char="o"/>
            </a:pPr>
            <a:r>
              <a:rPr lang="en-US" sz="1400" dirty="0">
                <a:solidFill>
                  <a:schemeClr val="tx1"/>
                </a:solidFill>
                <a:latin typeface="Times New Roman" panose="02020603050405020304" pitchFamily="18" charset="0"/>
                <a:cs typeface="Times New Roman" panose="02020603050405020304" pitchFamily="18" charset="0"/>
              </a:rPr>
              <a:t>Avocado, which is a fruit with a high energy value, is also very rich in fat and protein. In addition, it is a nutritious food that contains a large amount of vitamins A and E, as well as vitamins of group B and minerals such as potassium. It helps to regenerate body tissues and skin</a:t>
            </a:r>
            <a:r>
              <a:rPr lang="en-US" sz="1400" dirty="0" smtClean="0">
                <a:solidFill>
                  <a:schemeClr val="tx1"/>
                </a:solidFill>
                <a:latin typeface="Times New Roman" panose="02020603050405020304" pitchFamily="18" charset="0"/>
                <a:cs typeface="Times New Roman" panose="02020603050405020304" pitchFamily="18" charset="0"/>
              </a:rPr>
              <a:t>.</a:t>
            </a:r>
            <a:endParaRPr lang="tr-TR" sz="14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de-DE" sz="1400" dirty="0">
                <a:solidFill>
                  <a:schemeClr val="tx1"/>
                </a:solidFill>
                <a:latin typeface="Times New Roman" panose="02020603050405020304" pitchFamily="18" charset="0"/>
                <a:cs typeface="Times New Roman" panose="02020603050405020304" pitchFamily="18" charset="0"/>
              </a:rPr>
              <a:t>Avocado, eine Frucht mit hohem Energiewert, ist auch sehr reich an Fett und Eiweiß. Darüber hinaus ist es ein nahrhaftes Lebensmittel, das eine große Menge an Vitamin A und E sowie Vitamine der Gruppe B und Mineralien wie Kalium enthält. Es hilft, Körpergewebe und Haut zu regenerieren</a:t>
            </a:r>
            <a:r>
              <a:rPr lang="de-DE" sz="1400" dirty="0" smtClean="0">
                <a:solidFill>
                  <a:schemeClr val="tx1"/>
                </a:solidFill>
                <a:latin typeface="Times New Roman" panose="02020603050405020304" pitchFamily="18" charset="0"/>
                <a:cs typeface="Times New Roman" panose="02020603050405020304" pitchFamily="18" charset="0"/>
              </a:rPr>
              <a:t>.</a:t>
            </a:r>
            <a:endParaRPr lang="tr-TR" sz="14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ru-RU" sz="1400" dirty="0">
                <a:solidFill>
                  <a:schemeClr val="tx1"/>
                </a:solidFill>
                <a:latin typeface="Times New Roman" panose="02020603050405020304" pitchFamily="18" charset="0"/>
                <a:cs typeface="Times New Roman" panose="02020603050405020304" pitchFamily="18" charset="0"/>
              </a:rPr>
              <a:t>Авокадо, фрукт с высокой энергетической ценностью, также очень богат жирами и белками. Кроме того, это питательная пища, содержащая большое количество витаминов А и Е, а также витаминов группы В и минералов, таких как калий. Это помогает регенерировать ткани тела и кожу.</a:t>
            </a:r>
            <a:endParaRPr lang="tr-TR" sz="1400" dirty="0">
              <a:solidFill>
                <a:schemeClr val="tx1"/>
              </a:solidFill>
              <a:latin typeface="Times New Roman" panose="02020603050405020304" pitchFamily="18" charset="0"/>
              <a:cs typeface="Times New Roman" panose="02020603050405020304" pitchFamily="18" charset="0"/>
            </a:endParaRPr>
          </a:p>
        </p:txBody>
      </p:sp>
      <p:pic>
        <p:nvPicPr>
          <p:cNvPr id="7" name="Resim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01534" y="692212"/>
            <a:ext cx="1177293" cy="674949"/>
          </a:xfrm>
          <a:prstGeom prst="rect">
            <a:avLst/>
          </a:prstGeom>
          <a:noFill/>
        </p:spPr>
      </p:pic>
    </p:spTree>
    <p:extLst>
      <p:ext uri="{BB962C8B-B14F-4D97-AF65-F5344CB8AC3E}">
        <p14:creationId xmlns:p14="http://schemas.microsoft.com/office/powerpoint/2010/main" val="3372594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00195" y="513202"/>
            <a:ext cx="4525347" cy="1200329"/>
          </a:xfrm>
          <a:prstGeom prst="rect">
            <a:avLst/>
          </a:prstGeom>
          <a:noFill/>
        </p:spPr>
        <p:txBody>
          <a:bodyPr wrap="square" rtlCol="0">
            <a:spAutoFit/>
          </a:bodyPr>
          <a:lstStyle/>
          <a:p>
            <a:pPr algn="ctr"/>
            <a:r>
              <a:rPr lang="tr-TR" sz="3600" b="1" dirty="0" smtClean="0">
                <a:latin typeface="Times New Roman" panose="02020603050405020304" pitchFamily="18" charset="0"/>
                <a:cs typeface="Times New Roman" panose="02020603050405020304" pitchFamily="18" charset="0"/>
              </a:rPr>
              <a:t>YEREL HAYVAN ÇEŞİTLERİ</a:t>
            </a:r>
            <a:endParaRPr lang="tr-TR" sz="3600" b="1" dirty="0">
              <a:latin typeface="Times New Roman" panose="02020603050405020304" pitchFamily="18" charset="0"/>
              <a:cs typeface="Times New Roman" panose="02020603050405020304" pitchFamily="18" charset="0"/>
            </a:endParaRPr>
          </a:p>
        </p:txBody>
      </p:sp>
      <p:sp>
        <p:nvSpPr>
          <p:cNvPr id="3" name="Metin kutusu 2"/>
          <p:cNvSpPr txBox="1"/>
          <p:nvPr/>
        </p:nvSpPr>
        <p:spPr>
          <a:xfrm>
            <a:off x="4334068" y="1836641"/>
            <a:ext cx="3956179" cy="1200329"/>
          </a:xfrm>
          <a:prstGeom prst="rect">
            <a:avLst/>
          </a:prstGeom>
          <a:noFill/>
        </p:spPr>
        <p:txBody>
          <a:bodyPr wrap="square" rtlCol="0">
            <a:spAutoFit/>
          </a:bodyPr>
          <a:lstStyle/>
          <a:p>
            <a:pPr algn="ctr"/>
            <a:r>
              <a:rPr lang="tr-TR" sz="3600" b="1" dirty="0">
                <a:solidFill>
                  <a:schemeClr val="accent1"/>
                </a:solidFill>
                <a:latin typeface="Times New Roman" panose="02020603050405020304" pitchFamily="18" charset="0"/>
                <a:cs typeface="Times New Roman" panose="02020603050405020304" pitchFamily="18" charset="0"/>
              </a:rPr>
              <a:t>LOCAL ANIMAL VARIETIES</a:t>
            </a:r>
          </a:p>
        </p:txBody>
      </p:sp>
      <p:sp>
        <p:nvSpPr>
          <p:cNvPr id="4" name="Metin kutusu 3"/>
          <p:cNvSpPr txBox="1"/>
          <p:nvPr/>
        </p:nvSpPr>
        <p:spPr>
          <a:xfrm>
            <a:off x="4180113" y="3276498"/>
            <a:ext cx="3965510" cy="1200329"/>
          </a:xfrm>
          <a:prstGeom prst="rect">
            <a:avLst/>
          </a:prstGeom>
          <a:noFill/>
        </p:spPr>
        <p:txBody>
          <a:bodyPr wrap="square" rtlCol="0">
            <a:spAutoFit/>
          </a:bodyPr>
          <a:lstStyle/>
          <a:p>
            <a:pPr algn="ctr"/>
            <a:r>
              <a:rPr lang="tr-TR" sz="3600" b="1" dirty="0">
                <a:solidFill>
                  <a:srgbClr val="00B050"/>
                </a:solidFill>
                <a:latin typeface="Times New Roman" panose="02020603050405020304" pitchFamily="18" charset="0"/>
                <a:cs typeface="Times New Roman" panose="02020603050405020304" pitchFamily="18" charset="0"/>
              </a:rPr>
              <a:t>LOKALE TIERARTEN</a:t>
            </a:r>
          </a:p>
        </p:txBody>
      </p:sp>
      <p:sp>
        <p:nvSpPr>
          <p:cNvPr id="5" name="Metin kutusu 4"/>
          <p:cNvSpPr txBox="1"/>
          <p:nvPr/>
        </p:nvSpPr>
        <p:spPr>
          <a:xfrm>
            <a:off x="4329402" y="4599937"/>
            <a:ext cx="3666931" cy="1754326"/>
          </a:xfrm>
          <a:prstGeom prst="rect">
            <a:avLst/>
          </a:prstGeom>
          <a:noFill/>
        </p:spPr>
        <p:txBody>
          <a:bodyPr wrap="square" rtlCol="0">
            <a:spAutoFit/>
          </a:bodyPr>
          <a:lstStyle/>
          <a:p>
            <a:pPr algn="ctr"/>
            <a:r>
              <a:rPr lang="az-Cyrl-AZ" sz="3600" b="1" dirty="0">
                <a:solidFill>
                  <a:srgbClr val="FFC000"/>
                </a:solidFill>
                <a:latin typeface="Times New Roman" panose="02020603050405020304" pitchFamily="18" charset="0"/>
                <a:cs typeface="Times New Roman" panose="02020603050405020304" pitchFamily="18" charset="0"/>
              </a:rPr>
              <a:t>МЕСТНЫЕ ВИДЫ ЖИВОТНЫХ</a:t>
            </a:r>
            <a:endParaRPr lang="tr-TR" sz="3600" b="1" dirty="0">
              <a:solidFill>
                <a:srgbClr val="FFC000"/>
              </a:solidFill>
              <a:latin typeface="Times New Roman" panose="02020603050405020304" pitchFamily="18" charset="0"/>
              <a:cs typeface="Times New Roman" panose="02020603050405020304" pitchFamily="18" charset="0"/>
            </a:endParaRPr>
          </a:p>
        </p:txBody>
      </p:sp>
      <p:pic>
        <p:nvPicPr>
          <p:cNvPr id="8" name="Resim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01534" y="692212"/>
            <a:ext cx="1177293" cy="674949"/>
          </a:xfrm>
          <a:prstGeom prst="rect">
            <a:avLst/>
          </a:prstGeom>
          <a:noFill/>
        </p:spPr>
      </p:pic>
    </p:spTree>
    <p:extLst>
      <p:ext uri="{BB962C8B-B14F-4D97-AF65-F5344CB8AC3E}">
        <p14:creationId xmlns:p14="http://schemas.microsoft.com/office/powerpoint/2010/main" val="3954391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33249" y="310325"/>
            <a:ext cx="3562206" cy="836817"/>
          </a:xfrm>
        </p:spPr>
        <p:txBody>
          <a:bodyPr>
            <a:normAutofit/>
          </a:bodyPr>
          <a:lstStyle/>
          <a:p>
            <a:pPr algn="ctr"/>
            <a:r>
              <a:rPr lang="tr-TR" sz="1600" b="1" dirty="0" smtClean="0">
                <a:solidFill>
                  <a:schemeClr val="accent2">
                    <a:lumMod val="75000"/>
                  </a:schemeClr>
                </a:solidFill>
                <a:latin typeface="Times New Roman" panose="02020603050405020304" pitchFamily="18" charset="0"/>
                <a:cs typeface="Times New Roman" panose="02020603050405020304" pitchFamily="18" charset="0"/>
              </a:rPr>
              <a:t>ARAP BÜLBÜLÜ</a:t>
            </a:r>
            <a:br>
              <a:rPr lang="tr-TR" sz="1600" b="1" dirty="0" smtClean="0">
                <a:solidFill>
                  <a:schemeClr val="accent2">
                    <a:lumMod val="75000"/>
                  </a:schemeClr>
                </a:solidFill>
                <a:latin typeface="Times New Roman" panose="02020603050405020304" pitchFamily="18" charset="0"/>
                <a:cs typeface="Times New Roman" panose="02020603050405020304" pitchFamily="18" charset="0"/>
              </a:rPr>
            </a:br>
            <a:r>
              <a:rPr lang="tr-TR" sz="1600" b="1" dirty="0" smtClean="0">
                <a:solidFill>
                  <a:schemeClr val="accent2">
                    <a:lumMod val="75000"/>
                  </a:schemeClr>
                </a:solidFill>
                <a:latin typeface="Times New Roman" panose="02020603050405020304" pitchFamily="18" charset="0"/>
                <a:cs typeface="Times New Roman" panose="02020603050405020304" pitchFamily="18" charset="0"/>
              </a:rPr>
              <a:t>(PYCNONOTUS XANTHOPYGOS)</a:t>
            </a:r>
            <a:endParaRPr lang="tr-TR" sz="1600" b="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86575" y="2524125"/>
            <a:ext cx="2533650" cy="1809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Metin Yer Tutucusu 3"/>
          <p:cNvSpPr>
            <a:spLocks noGrp="1"/>
          </p:cNvSpPr>
          <p:nvPr>
            <p:ph type="body" sz="half" idx="2"/>
          </p:nvPr>
        </p:nvSpPr>
        <p:spPr>
          <a:xfrm>
            <a:off x="734292" y="1260764"/>
            <a:ext cx="5360120" cy="5403271"/>
          </a:xfrm>
        </p:spPr>
        <p:txBody>
          <a:bodyPr>
            <a:normAutofit lnSpcReduction="10000"/>
          </a:bodyPr>
          <a:lstStyle/>
          <a:p>
            <a:pPr marL="285750" indent="-285750">
              <a:buFont typeface="Courier New" panose="02070309020205020404" pitchFamily="49" charset="0"/>
              <a:buChar char="o"/>
            </a:pPr>
            <a:r>
              <a:rPr lang="tr-TR" sz="1600" dirty="0">
                <a:latin typeface="Times New Roman" panose="02020603050405020304" pitchFamily="18" charset="0"/>
                <a:cs typeface="Times New Roman" panose="02020603050405020304" pitchFamily="18" charset="0"/>
              </a:rPr>
              <a:t>Arap Bülbülleri son derece hareketli, sevimli ve sempatik canlılardır. </a:t>
            </a:r>
            <a:r>
              <a:rPr lang="tr-TR" sz="1600" b="1" dirty="0">
                <a:latin typeface="Times New Roman" panose="02020603050405020304" pitchFamily="18" charset="0"/>
                <a:cs typeface="Times New Roman" panose="02020603050405020304" pitchFamily="18" charset="0"/>
              </a:rPr>
              <a:t>Kafası ve kuyruğu siyah, kuyruk altı ise sarıdır.</a:t>
            </a:r>
            <a:r>
              <a:rPr lang="tr-TR" sz="1600" dirty="0">
                <a:latin typeface="Times New Roman" panose="02020603050405020304" pitchFamily="18" charset="0"/>
                <a:cs typeface="Times New Roman" panose="02020603050405020304" pitchFamily="18" charset="0"/>
              </a:rPr>
              <a:t> </a:t>
            </a:r>
            <a:r>
              <a:rPr lang="tr-TR" sz="1600" b="1" dirty="0">
                <a:latin typeface="Times New Roman" panose="02020603050405020304" pitchFamily="18" charset="0"/>
                <a:cs typeface="Times New Roman" panose="02020603050405020304" pitchFamily="18" charset="0"/>
              </a:rPr>
              <a:t>Gözlerinin etrafında beyaz bir halka vardır</a:t>
            </a:r>
            <a:r>
              <a:rPr lang="tr-TR" sz="1600" dirty="0">
                <a:latin typeface="Times New Roman" panose="02020603050405020304" pitchFamily="18" charset="0"/>
                <a:cs typeface="Times New Roman" panose="02020603050405020304" pitchFamily="18" charset="0"/>
              </a:rPr>
              <a:t>. Akdeniz kıyılarında yoğun olarak </a:t>
            </a:r>
            <a:r>
              <a:rPr lang="tr-TR" sz="1600" dirty="0" smtClean="0">
                <a:latin typeface="Times New Roman" panose="02020603050405020304" pitchFamily="18" charset="0"/>
                <a:cs typeface="Times New Roman" panose="02020603050405020304" pitchFamily="18" charset="0"/>
              </a:rPr>
              <a:t>bulunurlar.</a:t>
            </a:r>
          </a:p>
          <a:p>
            <a:pPr marL="285750" indent="-285750">
              <a:buFont typeface="Courier New" panose="02070309020205020404" pitchFamily="49" charset="0"/>
              <a:buChar char="o"/>
            </a:pPr>
            <a:r>
              <a:rPr lang="en-US" sz="1600" dirty="0">
                <a:latin typeface="Times New Roman" panose="02020603050405020304" pitchFamily="18" charset="0"/>
                <a:cs typeface="Times New Roman" panose="02020603050405020304" pitchFamily="18" charset="0"/>
              </a:rPr>
              <a:t>Yellow-vented bulbuls are extremely mobile, cute and sympathetic creatures. Its head and tail are black, and the underside of the tail is yellow. There is a white ring around the eyes. They are densely found along the Mediterranean coast</a:t>
            </a:r>
            <a:r>
              <a:rPr lang="en-US" sz="1600" dirty="0" smtClean="0">
                <a:latin typeface="Times New Roman" panose="02020603050405020304" pitchFamily="18" charset="0"/>
                <a:cs typeface="Times New Roman" panose="02020603050405020304" pitchFamily="18" charset="0"/>
              </a:rPr>
              <a:t>.</a:t>
            </a:r>
            <a:endParaRPr lang="tr-TR" sz="1600" dirty="0" smtClean="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de-DE" sz="1600" dirty="0">
                <a:latin typeface="Times New Roman" panose="02020603050405020304" pitchFamily="18" charset="0"/>
                <a:cs typeface="Times New Roman" panose="02020603050405020304" pitchFamily="18" charset="0"/>
              </a:rPr>
              <a:t>Gelbbelüftete </a:t>
            </a:r>
            <a:r>
              <a:rPr lang="de-DE" sz="1600" dirty="0" err="1">
                <a:latin typeface="Times New Roman" panose="02020603050405020304" pitchFamily="18" charset="0"/>
                <a:cs typeface="Times New Roman" panose="02020603050405020304" pitchFamily="18" charset="0"/>
              </a:rPr>
              <a:t>Bulbuls</a:t>
            </a:r>
            <a:r>
              <a:rPr lang="de-DE" sz="1600" dirty="0">
                <a:latin typeface="Times New Roman" panose="02020603050405020304" pitchFamily="18" charset="0"/>
                <a:cs typeface="Times New Roman" panose="02020603050405020304" pitchFamily="18" charset="0"/>
              </a:rPr>
              <a:t> sind extrem bewegliche, süße und sympathische Kreaturen. Kopf und Schwanz sind schwarz und die Unterseite des Schwanzes ist gelb. Es gibt einen weißen Ring um die Augen. Sie sind dicht entlang der Mittelmeerküste zu finden</a:t>
            </a:r>
            <a:r>
              <a:rPr lang="de-DE" sz="1600" dirty="0" smtClean="0">
                <a:latin typeface="Times New Roman" panose="02020603050405020304" pitchFamily="18" charset="0"/>
                <a:cs typeface="Times New Roman" panose="02020603050405020304" pitchFamily="18" charset="0"/>
              </a:rPr>
              <a:t>.</a:t>
            </a:r>
            <a:endParaRPr lang="tr-TR" sz="1600" dirty="0" smtClean="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ru-RU" sz="1600" dirty="0">
                <a:latin typeface="Times New Roman" panose="02020603050405020304" pitchFamily="18" charset="0"/>
                <a:cs typeface="Times New Roman" panose="02020603050405020304" pitchFamily="18" charset="0"/>
              </a:rPr>
              <a:t>Бульбули с желтыми вентиляционными отверстиями - чрезвычайно подвижные, милые и отзывчивые существа. Его голова и хвост черные, а нижняя сторона хвоста желтая. Вокруг глаз есть белое кольцо. Они густо распространены вдоль побережья Средиземного моря.</a:t>
            </a:r>
            <a:endParaRPr lang="tr-TR" sz="1600" dirty="0" smtClean="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endParaRPr lang="tr-TR" sz="1600" dirty="0" smtClean="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endParaRPr lang="tr-TR" dirty="0"/>
          </a:p>
        </p:txBody>
      </p:sp>
      <p:pic>
        <p:nvPicPr>
          <p:cNvPr id="7" name="Resim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01534" y="692212"/>
            <a:ext cx="1177293" cy="674949"/>
          </a:xfrm>
          <a:prstGeom prst="rect">
            <a:avLst/>
          </a:prstGeom>
          <a:noFill/>
        </p:spPr>
      </p:pic>
    </p:spTree>
    <p:extLst>
      <p:ext uri="{BB962C8B-B14F-4D97-AF65-F5344CB8AC3E}">
        <p14:creationId xmlns:p14="http://schemas.microsoft.com/office/powerpoint/2010/main" val="886065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54921" y="609600"/>
            <a:ext cx="3505199" cy="731548"/>
          </a:xfrm>
        </p:spPr>
        <p:txBody>
          <a:bodyPr>
            <a:normAutofit/>
          </a:bodyPr>
          <a:lstStyle/>
          <a:p>
            <a:pPr algn="ctr"/>
            <a:r>
              <a:rPr lang="tr-TR" sz="1600" b="1" dirty="0" smtClean="0">
                <a:solidFill>
                  <a:schemeClr val="accent2">
                    <a:lumMod val="75000"/>
                  </a:schemeClr>
                </a:solidFill>
                <a:latin typeface="Times New Roman" panose="02020603050405020304" pitchFamily="18" charset="0"/>
                <a:cs typeface="Times New Roman" panose="02020603050405020304" pitchFamily="18" charset="0"/>
              </a:rPr>
              <a:t>SİNİ KAMLUMBAĞASI</a:t>
            </a:r>
            <a:br>
              <a:rPr lang="tr-TR" sz="1600" b="1" dirty="0" smtClean="0">
                <a:solidFill>
                  <a:schemeClr val="accent2">
                    <a:lumMod val="75000"/>
                  </a:schemeClr>
                </a:solidFill>
                <a:latin typeface="Times New Roman" panose="02020603050405020304" pitchFamily="18" charset="0"/>
                <a:cs typeface="Times New Roman" panose="02020603050405020304" pitchFamily="18" charset="0"/>
              </a:rPr>
            </a:br>
            <a:r>
              <a:rPr lang="tr-TR" sz="1600" b="1" dirty="0" smtClean="0">
                <a:solidFill>
                  <a:schemeClr val="accent2">
                    <a:lumMod val="75000"/>
                  </a:schemeClr>
                </a:solidFill>
                <a:latin typeface="Times New Roman" panose="02020603050405020304" pitchFamily="18" charset="0"/>
                <a:cs typeface="Times New Roman" panose="02020603050405020304" pitchFamily="18" charset="0"/>
              </a:rPr>
              <a:t>(CARETTA CARETTA)</a:t>
            </a:r>
            <a:endParaRPr lang="tr-TR" sz="1600" b="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24650" y="2628900"/>
            <a:ext cx="2857500"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Metin Yer Tutucusu 3"/>
          <p:cNvSpPr>
            <a:spLocks noGrp="1"/>
          </p:cNvSpPr>
          <p:nvPr>
            <p:ph type="body" sz="half" idx="2"/>
          </p:nvPr>
        </p:nvSpPr>
        <p:spPr>
          <a:xfrm>
            <a:off x="787558" y="1563101"/>
            <a:ext cx="5360120" cy="4913023"/>
          </a:xfrm>
        </p:spPr>
        <p:txBody>
          <a:bodyPr>
            <a:normAutofit/>
          </a:bodyPr>
          <a:lstStyle/>
          <a:p>
            <a:pPr marL="285750" indent="-285750">
              <a:buFont typeface="Courier New" panose="02070309020205020404" pitchFamily="49" charset="0"/>
              <a:buChar char="o"/>
            </a:pPr>
            <a:r>
              <a:rPr lang="tr-TR" sz="1600" dirty="0" err="1">
                <a:latin typeface="Times New Roman" panose="02020603050405020304" pitchFamily="18" charset="0"/>
                <a:cs typeface="Times New Roman" panose="02020603050405020304" pitchFamily="18" charset="0"/>
              </a:rPr>
              <a:t>Caretta</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caretta</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Caretta</a:t>
            </a:r>
            <a:r>
              <a:rPr lang="tr-TR" sz="1600" dirty="0">
                <a:latin typeface="Times New Roman" panose="02020603050405020304" pitchFamily="18" charset="0"/>
                <a:cs typeface="Times New Roman" panose="02020603050405020304" pitchFamily="18" charset="0"/>
              </a:rPr>
              <a:t> cinsine bağlı bir deniz kaplumbağası türüdür</a:t>
            </a:r>
            <a:r>
              <a:rPr lang="tr-TR" sz="1600" dirty="0" smtClean="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Sırt tarafı kırmızımsı kahverengi, alt tarafı ise beyazımsı açık sarı renklidir</a:t>
            </a:r>
            <a:r>
              <a:rPr lang="tr-TR" sz="1600" dirty="0" smtClean="0">
                <a:latin typeface="Times New Roman" panose="02020603050405020304" pitchFamily="18" charset="0"/>
                <a:cs typeface="Times New Roman" panose="02020603050405020304" pitchFamily="18" charset="0"/>
              </a:rPr>
              <a:t>. Dünyada soyu tükenmekte olan canlılar listesinde yer almaktadır.</a:t>
            </a:r>
          </a:p>
          <a:p>
            <a:pPr marL="285750" indent="-285750">
              <a:buFont typeface="Courier New" panose="02070309020205020404" pitchFamily="49" charset="0"/>
              <a:buChar char="o"/>
            </a:pPr>
            <a:r>
              <a:rPr lang="en-US" sz="1600" dirty="0" err="1">
                <a:latin typeface="Times New Roman" panose="02020603050405020304" pitchFamily="18" charset="0"/>
                <a:cs typeface="Times New Roman" panose="02020603050405020304" pitchFamily="18" charset="0"/>
              </a:rPr>
              <a:t>Caretta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caretta</a:t>
            </a:r>
            <a:r>
              <a:rPr lang="en-US" sz="1600" dirty="0">
                <a:latin typeface="Times New Roman" panose="02020603050405020304" pitchFamily="18" charset="0"/>
                <a:cs typeface="Times New Roman" panose="02020603050405020304" pitchFamily="18" charset="0"/>
              </a:rPr>
              <a:t> is a species of sea turtle belonging to the </a:t>
            </a:r>
            <a:r>
              <a:rPr lang="en-US" sz="1600" dirty="0" err="1">
                <a:latin typeface="Times New Roman" panose="02020603050405020304" pitchFamily="18" charset="0"/>
                <a:cs typeface="Times New Roman" panose="02020603050405020304" pitchFamily="18" charset="0"/>
              </a:rPr>
              <a:t>Caretta</a:t>
            </a:r>
            <a:r>
              <a:rPr lang="en-US" sz="1600" dirty="0">
                <a:latin typeface="Times New Roman" panose="02020603050405020304" pitchFamily="18" charset="0"/>
                <a:cs typeface="Times New Roman" panose="02020603050405020304" pitchFamily="18" charset="0"/>
              </a:rPr>
              <a:t> genus. The dorsal side is reddish brown, and the underside is whitish-light yellow in color. It is on the list of endangered creatures in the world</a:t>
            </a:r>
            <a:r>
              <a:rPr lang="en-US" sz="1600" dirty="0" smtClean="0">
                <a:latin typeface="Times New Roman" panose="02020603050405020304" pitchFamily="18" charset="0"/>
                <a:cs typeface="Times New Roman" panose="02020603050405020304" pitchFamily="18" charset="0"/>
              </a:rPr>
              <a:t>.</a:t>
            </a:r>
            <a:endParaRPr lang="tr-TR" sz="1600" dirty="0" smtClean="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de-DE" sz="1600" dirty="0" err="1">
                <a:latin typeface="Times New Roman" panose="02020603050405020304" pitchFamily="18" charset="0"/>
                <a:cs typeface="Times New Roman" panose="02020603050405020304" pitchFamily="18" charset="0"/>
              </a:rPr>
              <a:t>Caretta</a:t>
            </a:r>
            <a:r>
              <a:rPr lang="de-DE" sz="1600" dirty="0">
                <a:latin typeface="Times New Roman" panose="02020603050405020304" pitchFamily="18" charset="0"/>
                <a:cs typeface="Times New Roman" panose="02020603050405020304" pitchFamily="18" charset="0"/>
              </a:rPr>
              <a:t> </a:t>
            </a:r>
            <a:r>
              <a:rPr lang="de-DE" sz="1600" dirty="0" err="1">
                <a:latin typeface="Times New Roman" panose="02020603050405020304" pitchFamily="18" charset="0"/>
                <a:cs typeface="Times New Roman" panose="02020603050405020304" pitchFamily="18" charset="0"/>
              </a:rPr>
              <a:t>caretta</a:t>
            </a:r>
            <a:r>
              <a:rPr lang="de-DE" sz="1600" dirty="0">
                <a:latin typeface="Times New Roman" panose="02020603050405020304" pitchFamily="18" charset="0"/>
                <a:cs typeface="Times New Roman" panose="02020603050405020304" pitchFamily="18" charset="0"/>
              </a:rPr>
              <a:t> ist eine Meeresschildkröte der Gattung </a:t>
            </a:r>
            <a:r>
              <a:rPr lang="de-DE" sz="1600" dirty="0" err="1">
                <a:latin typeface="Times New Roman" panose="02020603050405020304" pitchFamily="18" charset="0"/>
                <a:cs typeface="Times New Roman" panose="02020603050405020304" pitchFamily="18" charset="0"/>
              </a:rPr>
              <a:t>Caretta</a:t>
            </a:r>
            <a:r>
              <a:rPr lang="de-DE" sz="1600" dirty="0">
                <a:latin typeface="Times New Roman" panose="02020603050405020304" pitchFamily="18" charset="0"/>
                <a:cs typeface="Times New Roman" panose="02020603050405020304" pitchFamily="18" charset="0"/>
              </a:rPr>
              <a:t>. Die Rückseite ist rötlich </a:t>
            </a:r>
            <a:r>
              <a:rPr lang="de-DE" sz="1600" dirty="0" err="1">
                <a:latin typeface="Times New Roman" panose="02020603050405020304" pitchFamily="18" charset="0"/>
                <a:cs typeface="Times New Roman" panose="02020603050405020304" pitchFamily="18" charset="0"/>
              </a:rPr>
              <a:t>braun,die</a:t>
            </a:r>
            <a:r>
              <a:rPr lang="de-DE" sz="1600" dirty="0">
                <a:latin typeface="Times New Roman" panose="02020603050405020304" pitchFamily="18" charset="0"/>
                <a:cs typeface="Times New Roman" panose="02020603050405020304" pitchFamily="18" charset="0"/>
              </a:rPr>
              <a:t> Unterseite weißlich hellgelb. Es steht auf der Liste der vom Aussterben bedrohten Tiere der Welt</a:t>
            </a:r>
            <a:r>
              <a:rPr lang="de-DE" sz="1600" dirty="0" smtClean="0">
                <a:latin typeface="Times New Roman" panose="02020603050405020304" pitchFamily="18" charset="0"/>
                <a:cs typeface="Times New Roman" panose="02020603050405020304" pitchFamily="18" charset="0"/>
              </a:rPr>
              <a:t>.</a:t>
            </a:r>
            <a:endParaRPr lang="tr-TR" sz="1600" dirty="0" smtClean="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ru-RU" sz="1600" dirty="0">
                <a:latin typeface="Times New Roman" panose="02020603050405020304" pitchFamily="18" charset="0"/>
                <a:cs typeface="Times New Roman" panose="02020603050405020304" pitchFamily="18" charset="0"/>
              </a:rPr>
              <a:t>Caretta caretta - это вид морских черепах, относящийся к роду Caretta. Задняя сторона красновато-коричневая, а нижняя сторона беловато-светло-желтого цвета. Он включен в список исчезающих существ на Земле.</a:t>
            </a:r>
            <a:endParaRPr lang="tr-TR" sz="1600" dirty="0">
              <a:latin typeface="Times New Roman" panose="02020603050405020304" pitchFamily="18" charset="0"/>
              <a:cs typeface="Times New Roman" panose="02020603050405020304" pitchFamily="18" charset="0"/>
            </a:endParaRPr>
          </a:p>
        </p:txBody>
      </p:sp>
      <p:pic>
        <p:nvPicPr>
          <p:cNvPr id="8" name="Resim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01534" y="692212"/>
            <a:ext cx="1177293" cy="674949"/>
          </a:xfrm>
          <a:prstGeom prst="rect">
            <a:avLst/>
          </a:prstGeom>
          <a:noFill/>
        </p:spPr>
      </p:pic>
    </p:spTree>
    <p:extLst>
      <p:ext uri="{BB962C8B-B14F-4D97-AF65-F5344CB8AC3E}">
        <p14:creationId xmlns:p14="http://schemas.microsoft.com/office/powerpoint/2010/main" val="24010117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35030" y="462685"/>
            <a:ext cx="3505199" cy="745403"/>
          </a:xfrm>
        </p:spPr>
        <p:txBody>
          <a:bodyPr>
            <a:normAutofit fontScale="90000"/>
          </a:bodyPr>
          <a:lstStyle/>
          <a:p>
            <a:pPr algn="ctr"/>
            <a:r>
              <a:rPr lang="tr-TR" sz="1600" dirty="0" smtClean="0">
                <a:latin typeface="Times New Roman" panose="02020603050405020304" pitchFamily="18" charset="0"/>
                <a:cs typeface="Times New Roman" panose="02020603050405020304" pitchFamily="18" charset="0"/>
              </a:rPr>
              <a:t/>
            </a:r>
            <a:br>
              <a:rPr lang="tr-TR" sz="1600" dirty="0" smtClean="0">
                <a:latin typeface="Times New Roman" panose="02020603050405020304" pitchFamily="18" charset="0"/>
                <a:cs typeface="Times New Roman" panose="02020603050405020304" pitchFamily="18" charset="0"/>
              </a:rPr>
            </a:br>
            <a:r>
              <a:rPr lang="tr-TR" sz="1800" b="1" dirty="0" smtClean="0">
                <a:solidFill>
                  <a:schemeClr val="accent2">
                    <a:lumMod val="75000"/>
                  </a:schemeClr>
                </a:solidFill>
                <a:latin typeface="Times New Roman" panose="02020603050405020304" pitchFamily="18" charset="0"/>
                <a:cs typeface="Times New Roman" panose="02020603050405020304" pitchFamily="18" charset="0"/>
              </a:rPr>
              <a:t>KUMRU</a:t>
            </a:r>
            <a:br>
              <a:rPr lang="tr-TR" sz="1800" b="1" dirty="0" smtClean="0">
                <a:solidFill>
                  <a:schemeClr val="accent2">
                    <a:lumMod val="75000"/>
                  </a:schemeClr>
                </a:solidFill>
                <a:latin typeface="Times New Roman" panose="02020603050405020304" pitchFamily="18" charset="0"/>
                <a:cs typeface="Times New Roman" panose="02020603050405020304" pitchFamily="18" charset="0"/>
              </a:rPr>
            </a:br>
            <a:r>
              <a:rPr lang="tr-TR" sz="1800" b="1" dirty="0" smtClean="0">
                <a:solidFill>
                  <a:schemeClr val="accent2">
                    <a:lumMod val="75000"/>
                  </a:schemeClr>
                </a:solidFill>
                <a:latin typeface="Times New Roman" panose="02020603050405020304" pitchFamily="18" charset="0"/>
                <a:cs typeface="Times New Roman" panose="02020603050405020304" pitchFamily="18" charset="0"/>
              </a:rPr>
              <a:t>(STREPTOPELIA DECAOCTO)</a:t>
            </a:r>
            <a:endParaRPr lang="tr-TR" sz="1800"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0" y="2547938"/>
            <a:ext cx="2590800" cy="1762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Metin Yer Tutucusu 3"/>
          <p:cNvSpPr>
            <a:spLocks noGrp="1"/>
          </p:cNvSpPr>
          <p:nvPr>
            <p:ph type="body" sz="half" idx="2"/>
          </p:nvPr>
        </p:nvSpPr>
        <p:spPr>
          <a:xfrm>
            <a:off x="845801" y="1474324"/>
            <a:ext cx="5346266" cy="5148551"/>
          </a:xfrm>
        </p:spPr>
        <p:txBody>
          <a:bodyPr>
            <a:normAutofit/>
          </a:bodyPr>
          <a:lstStyle/>
          <a:p>
            <a:pPr marL="285750" indent="-285750">
              <a:buFont typeface="Courier New" panose="02070309020205020404" pitchFamily="49" charset="0"/>
              <a:buChar char="o"/>
            </a:pPr>
            <a:r>
              <a:rPr lang="tr-TR" sz="1400" dirty="0">
                <a:solidFill>
                  <a:schemeClr val="tx1"/>
                </a:solidFill>
                <a:latin typeface="Times New Roman" panose="02020603050405020304" pitchFamily="18" charset="0"/>
                <a:cs typeface="Times New Roman" panose="02020603050405020304" pitchFamily="18" charset="0"/>
              </a:rPr>
              <a:t>Kumru kuşları, güvercinlere göre daha minik bir yapıya sahiptir. Kumru kuşları, kiremit renginde tüyleri ile genel olarak herkesin sürekli gördüğü kuşlar arasındadır</a:t>
            </a:r>
            <a:r>
              <a:rPr lang="tr-TR" sz="1400" dirty="0" smtClean="0">
                <a:solidFill>
                  <a:schemeClr val="tx1"/>
                </a:solidFill>
                <a:latin typeface="Times New Roman" panose="02020603050405020304" pitchFamily="18" charset="0"/>
                <a:cs typeface="Times New Roman" panose="02020603050405020304" pitchFamily="18" charset="0"/>
              </a:rPr>
              <a:t>. Yılda iki kere yavru verir ve yıl boyunca bahçemizde görülebilir.</a:t>
            </a:r>
          </a:p>
          <a:p>
            <a:pPr marL="285750" indent="-285750">
              <a:buFont typeface="Courier New" panose="02070309020205020404" pitchFamily="49" charset="0"/>
              <a:buChar char="o"/>
            </a:pPr>
            <a:r>
              <a:rPr lang="en-US" sz="1400" dirty="0">
                <a:solidFill>
                  <a:schemeClr val="tx1"/>
                </a:solidFill>
                <a:latin typeface="Times New Roman" panose="02020603050405020304" pitchFamily="18" charset="0"/>
                <a:cs typeface="Times New Roman" panose="02020603050405020304" pitchFamily="18" charset="0"/>
              </a:rPr>
              <a:t>Pigeon birds have a smaller structure than pigeons. The pigeon, with their tile-colored feathers, are among the birds that everyone sees constantly in general. She gives offspring twice a year and can be seen in our garden throughout the year</a:t>
            </a:r>
            <a:r>
              <a:rPr lang="en-US" sz="1400" dirty="0" smtClean="0">
                <a:solidFill>
                  <a:schemeClr val="tx1"/>
                </a:solidFill>
                <a:latin typeface="Times New Roman" panose="02020603050405020304" pitchFamily="18" charset="0"/>
                <a:cs typeface="Times New Roman" panose="02020603050405020304" pitchFamily="18" charset="0"/>
              </a:rPr>
              <a:t>.</a:t>
            </a:r>
            <a:endParaRPr lang="tr-TR" sz="14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de-DE" sz="1400" dirty="0">
                <a:solidFill>
                  <a:schemeClr val="tx1"/>
                </a:solidFill>
                <a:latin typeface="Times New Roman" panose="02020603050405020304" pitchFamily="18" charset="0"/>
                <a:cs typeface="Times New Roman" panose="02020603050405020304" pitchFamily="18" charset="0"/>
              </a:rPr>
              <a:t>Taubenvögel haben eine kleinere Struktur als Tauben. Die Taube mit ihren </a:t>
            </a:r>
            <a:r>
              <a:rPr lang="de-DE" sz="1400" dirty="0" err="1">
                <a:solidFill>
                  <a:schemeClr val="tx1"/>
                </a:solidFill>
                <a:latin typeface="Times New Roman" panose="02020603050405020304" pitchFamily="18" charset="0"/>
                <a:cs typeface="Times New Roman" panose="02020603050405020304" pitchFamily="18" charset="0"/>
              </a:rPr>
              <a:t>fliesenfarbenen</a:t>
            </a:r>
            <a:r>
              <a:rPr lang="de-DE" sz="1400" dirty="0">
                <a:solidFill>
                  <a:schemeClr val="tx1"/>
                </a:solidFill>
                <a:latin typeface="Times New Roman" panose="02020603050405020304" pitchFamily="18" charset="0"/>
                <a:cs typeface="Times New Roman" panose="02020603050405020304" pitchFamily="18" charset="0"/>
              </a:rPr>
              <a:t> Federn gehört zu den Vögeln, die jeder im Allgemeinen ständig sieht. Sie gibt zweimal im Jahr Nachwuchs und ist das ganze Jahr über in unserem Garten zu sehen</a:t>
            </a:r>
            <a:r>
              <a:rPr lang="de-DE" sz="1400" dirty="0" smtClean="0">
                <a:solidFill>
                  <a:schemeClr val="tx1"/>
                </a:solidFill>
                <a:latin typeface="Times New Roman" panose="02020603050405020304" pitchFamily="18" charset="0"/>
                <a:cs typeface="Times New Roman" panose="02020603050405020304" pitchFamily="18" charset="0"/>
              </a:rPr>
              <a:t>.</a:t>
            </a:r>
            <a:endParaRPr lang="tr-TR" sz="14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ru-RU" sz="1400" dirty="0">
                <a:solidFill>
                  <a:schemeClr val="tx1"/>
                </a:solidFill>
                <a:latin typeface="Times New Roman" panose="02020603050405020304" pitchFamily="18" charset="0"/>
                <a:cs typeface="Times New Roman" panose="02020603050405020304" pitchFamily="18" charset="0"/>
              </a:rPr>
              <a:t>Голубиные птицы имеют меньшую структуру, чем голуби. Голубь с его перьями цвета плитки - одна из тех птиц, которых все обычно видят постоянно. Она дает потомство два раза в год, и ее можно увидеть в нашем саду круглый год.</a:t>
            </a:r>
            <a:endParaRPr lang="tr-TR" sz="1400" dirty="0">
              <a:solidFill>
                <a:schemeClr val="tx1"/>
              </a:solidFill>
              <a:latin typeface="Times New Roman" panose="02020603050405020304" pitchFamily="18" charset="0"/>
              <a:cs typeface="Times New Roman" panose="02020603050405020304" pitchFamily="18" charset="0"/>
            </a:endParaRPr>
          </a:p>
        </p:txBody>
      </p:sp>
      <p:pic>
        <p:nvPicPr>
          <p:cNvPr id="7" name="Resim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01534" y="692212"/>
            <a:ext cx="1177293" cy="674949"/>
          </a:xfrm>
          <a:prstGeom prst="rect">
            <a:avLst/>
          </a:prstGeom>
          <a:noFill/>
        </p:spPr>
      </p:pic>
    </p:spTree>
    <p:extLst>
      <p:ext uri="{BB962C8B-B14F-4D97-AF65-F5344CB8AC3E}">
        <p14:creationId xmlns:p14="http://schemas.microsoft.com/office/powerpoint/2010/main" val="2710274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780523" y="595060"/>
            <a:ext cx="6680718" cy="1077218"/>
          </a:xfrm>
          <a:prstGeom prst="rect">
            <a:avLst/>
          </a:prstGeom>
          <a:noFill/>
        </p:spPr>
        <p:txBody>
          <a:bodyPr wrap="square" rtlCol="0">
            <a:spAutoFit/>
          </a:bodyPr>
          <a:lstStyle/>
          <a:p>
            <a:pPr algn="ctr"/>
            <a:r>
              <a:rPr lang="tr-TR" sz="3200" b="1" dirty="0" smtClean="0">
                <a:latin typeface="Times New Roman" panose="02020603050405020304" pitchFamily="18" charset="0"/>
                <a:cs typeface="Times New Roman" panose="02020603050405020304" pitchFamily="18" charset="0"/>
              </a:rPr>
              <a:t>ALANYA BÖLGESİ’NDE BULUNAN TARİHİ ESERLER</a:t>
            </a:r>
            <a:endParaRPr lang="tr-TR" sz="3200" b="1" dirty="0">
              <a:latin typeface="Times New Roman" panose="02020603050405020304" pitchFamily="18" charset="0"/>
              <a:cs typeface="Times New Roman" panose="02020603050405020304" pitchFamily="18" charset="0"/>
            </a:endParaRPr>
          </a:p>
        </p:txBody>
      </p:sp>
      <p:sp>
        <p:nvSpPr>
          <p:cNvPr id="3" name="Metin kutusu 2"/>
          <p:cNvSpPr txBox="1"/>
          <p:nvPr/>
        </p:nvSpPr>
        <p:spPr>
          <a:xfrm>
            <a:off x="2761862" y="1763485"/>
            <a:ext cx="6699379" cy="1077218"/>
          </a:xfrm>
          <a:prstGeom prst="rect">
            <a:avLst/>
          </a:prstGeom>
          <a:noFill/>
        </p:spPr>
        <p:txBody>
          <a:bodyPr wrap="square" rtlCol="0">
            <a:spAutoFit/>
          </a:bodyPr>
          <a:lstStyle/>
          <a:p>
            <a:pPr algn="ctr"/>
            <a:r>
              <a:rPr lang="en-US" sz="3200" b="1" dirty="0">
                <a:solidFill>
                  <a:schemeClr val="accent1"/>
                </a:solidFill>
                <a:latin typeface="Times New Roman" panose="02020603050405020304" pitchFamily="18" charset="0"/>
                <a:cs typeface="Times New Roman" panose="02020603050405020304" pitchFamily="18" charset="0"/>
              </a:rPr>
              <a:t>HISTORICAL MONUMENTS FOUND IN ALANYA REGION</a:t>
            </a:r>
            <a:endParaRPr lang="tr-TR" sz="3200" b="1" dirty="0">
              <a:solidFill>
                <a:schemeClr val="accent1"/>
              </a:solidFill>
              <a:latin typeface="Times New Roman" panose="02020603050405020304" pitchFamily="18" charset="0"/>
              <a:cs typeface="Times New Roman" panose="02020603050405020304" pitchFamily="18" charset="0"/>
            </a:endParaRPr>
          </a:p>
        </p:txBody>
      </p:sp>
      <p:sp>
        <p:nvSpPr>
          <p:cNvPr id="4" name="Metin kutusu 3"/>
          <p:cNvSpPr txBox="1"/>
          <p:nvPr/>
        </p:nvSpPr>
        <p:spPr>
          <a:xfrm>
            <a:off x="2761862" y="3023117"/>
            <a:ext cx="6755362" cy="1077218"/>
          </a:xfrm>
          <a:prstGeom prst="rect">
            <a:avLst/>
          </a:prstGeom>
          <a:noFill/>
        </p:spPr>
        <p:txBody>
          <a:bodyPr wrap="square" rtlCol="0">
            <a:spAutoFit/>
          </a:bodyPr>
          <a:lstStyle/>
          <a:p>
            <a:pPr algn="ctr"/>
            <a:r>
              <a:rPr lang="tr-TR" sz="3200" b="1" dirty="0">
                <a:solidFill>
                  <a:srgbClr val="00B050"/>
                </a:solidFill>
                <a:latin typeface="Times New Roman" panose="02020603050405020304" pitchFamily="18" charset="0"/>
                <a:cs typeface="Times New Roman" panose="02020603050405020304" pitchFamily="18" charset="0"/>
              </a:rPr>
              <a:t>HISTORISCHE DENKMÄLER IN ALANYA</a:t>
            </a:r>
          </a:p>
        </p:txBody>
      </p:sp>
      <p:sp>
        <p:nvSpPr>
          <p:cNvPr id="5" name="Metin kutusu 4"/>
          <p:cNvSpPr txBox="1"/>
          <p:nvPr/>
        </p:nvSpPr>
        <p:spPr>
          <a:xfrm>
            <a:off x="3083767" y="4282749"/>
            <a:ext cx="6111551" cy="2062103"/>
          </a:xfrm>
          <a:prstGeom prst="rect">
            <a:avLst/>
          </a:prstGeom>
          <a:noFill/>
        </p:spPr>
        <p:txBody>
          <a:bodyPr wrap="square" rtlCol="0">
            <a:spAutoFit/>
          </a:bodyPr>
          <a:lstStyle/>
          <a:p>
            <a:pPr algn="ctr"/>
            <a:r>
              <a:rPr lang="ru-RU" sz="3200" b="1" dirty="0">
                <a:solidFill>
                  <a:srgbClr val="FFC000"/>
                </a:solidFill>
                <a:latin typeface="Times New Roman" panose="02020603050405020304" pitchFamily="18" charset="0"/>
                <a:cs typeface="Times New Roman" panose="02020603050405020304" pitchFamily="18" charset="0"/>
              </a:rPr>
              <a:t>ИСТОРИЧЕСКИЕ ПАМЯТНИКИ, РАСПОЛОЖЕННЫЕ В РАЙОНЕ АЛАНЬЯ</a:t>
            </a:r>
            <a:endParaRPr lang="tr-TR" sz="3200" b="1" dirty="0">
              <a:solidFill>
                <a:srgbClr val="FFC000"/>
              </a:solidFill>
              <a:latin typeface="Times New Roman" panose="02020603050405020304" pitchFamily="18" charset="0"/>
              <a:cs typeface="Times New Roman" panose="02020603050405020304" pitchFamily="18" charset="0"/>
            </a:endParaRPr>
          </a:p>
        </p:txBody>
      </p:sp>
      <p:pic>
        <p:nvPicPr>
          <p:cNvPr id="8" name="Resim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01534" y="692212"/>
            <a:ext cx="1177293" cy="674949"/>
          </a:xfrm>
          <a:prstGeom prst="rect">
            <a:avLst/>
          </a:prstGeom>
          <a:noFill/>
        </p:spPr>
      </p:pic>
    </p:spTree>
    <p:extLst>
      <p:ext uri="{BB962C8B-B14F-4D97-AF65-F5344CB8AC3E}">
        <p14:creationId xmlns:p14="http://schemas.microsoft.com/office/powerpoint/2010/main" val="4127989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33249" y="584633"/>
            <a:ext cx="3505199" cy="593003"/>
          </a:xfrm>
        </p:spPr>
        <p:txBody>
          <a:bodyPr>
            <a:normAutofit/>
          </a:bodyPr>
          <a:lstStyle/>
          <a:p>
            <a:pPr algn="ctr"/>
            <a:r>
              <a:rPr lang="tr-TR" b="1" dirty="0" smtClean="0">
                <a:solidFill>
                  <a:schemeClr val="accent2">
                    <a:lumMod val="75000"/>
                  </a:schemeClr>
                </a:solidFill>
                <a:latin typeface="Times New Roman" panose="02020603050405020304" pitchFamily="18" charset="0"/>
                <a:cs typeface="Times New Roman" panose="02020603050405020304" pitchFamily="18" charset="0"/>
              </a:rPr>
              <a:t>ALANYA KALESİ</a:t>
            </a:r>
            <a:endParaRPr lang="tr-TR" b="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35287" y="1717432"/>
            <a:ext cx="3052186" cy="20310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Metin Yer Tutucusu 3"/>
          <p:cNvSpPr>
            <a:spLocks noGrp="1"/>
          </p:cNvSpPr>
          <p:nvPr>
            <p:ph type="body" sz="half" idx="2"/>
          </p:nvPr>
        </p:nvSpPr>
        <p:spPr>
          <a:xfrm>
            <a:off x="732812" y="1452575"/>
            <a:ext cx="5512520" cy="5292436"/>
          </a:xfrm>
        </p:spPr>
        <p:txBody>
          <a:bodyPr>
            <a:normAutofit/>
          </a:bodyPr>
          <a:lstStyle/>
          <a:p>
            <a:pPr marL="285750" indent="-285750">
              <a:buFont typeface="Courier New" panose="02070309020205020404" pitchFamily="49" charset="0"/>
              <a:buChar char="o"/>
            </a:pPr>
            <a:r>
              <a:rPr lang="tr-TR" sz="1400" dirty="0">
                <a:latin typeface="Times New Roman" panose="02020603050405020304" pitchFamily="18" charset="0"/>
                <a:cs typeface="Times New Roman" panose="02020603050405020304" pitchFamily="18" charset="0"/>
              </a:rPr>
              <a:t>Alanya Kalesi, Antalya'nın ilçesi Alanya'nın simgelerinden biri olan kale. Denizden yaklaşık olarak 250 metre kadar yükselen bir yarımada üzerinde bulunmaktadır. Surlarının uzunluğu toplam olarak 6,5 kilometredir. </a:t>
            </a:r>
            <a:endParaRPr lang="tr-TR" sz="1400" dirty="0" smtClean="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en-US" sz="1400" dirty="0" err="1">
                <a:latin typeface="Times New Roman" panose="02020603050405020304" pitchFamily="18" charset="0"/>
                <a:cs typeface="Times New Roman" panose="02020603050405020304" pitchFamily="18" charset="0"/>
              </a:rPr>
              <a:t>Alanya</a:t>
            </a:r>
            <a:r>
              <a:rPr lang="en-US" sz="1400" dirty="0">
                <a:latin typeface="Times New Roman" panose="02020603050405020304" pitchFamily="18" charset="0"/>
                <a:cs typeface="Times New Roman" panose="02020603050405020304" pitchFamily="18" charset="0"/>
              </a:rPr>
              <a:t> Castle is a castle that is one of the symbols of </a:t>
            </a:r>
            <a:r>
              <a:rPr lang="en-US" sz="1400" dirty="0" err="1">
                <a:latin typeface="Times New Roman" panose="02020603050405020304" pitchFamily="18" charset="0"/>
                <a:cs typeface="Times New Roman" panose="02020603050405020304" pitchFamily="18" charset="0"/>
              </a:rPr>
              <a:t>Alanya</a:t>
            </a:r>
            <a:r>
              <a:rPr lang="en-US" sz="1400" dirty="0">
                <a:latin typeface="Times New Roman" panose="02020603050405020304" pitchFamily="18" charset="0"/>
                <a:cs typeface="Times New Roman" panose="02020603050405020304" pitchFamily="18" charset="0"/>
              </a:rPr>
              <a:t>, the district of Antalya. It is located on a peninsula that rises approximately 250 meters from the sea. The total length of its walls is 6.5 kilometers</a:t>
            </a:r>
            <a:r>
              <a:rPr lang="en-US" sz="1400" dirty="0" smtClean="0">
                <a:latin typeface="Times New Roman" panose="02020603050405020304" pitchFamily="18" charset="0"/>
                <a:cs typeface="Times New Roman" panose="02020603050405020304" pitchFamily="18" charset="0"/>
              </a:rPr>
              <a:t>.</a:t>
            </a:r>
            <a:endParaRPr lang="tr-TR" sz="1400" dirty="0" smtClean="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de-DE" sz="1400" dirty="0">
                <a:latin typeface="Times New Roman" panose="02020603050405020304" pitchFamily="18" charset="0"/>
                <a:cs typeface="Times New Roman" panose="02020603050405020304" pitchFamily="18" charset="0"/>
              </a:rPr>
              <a:t>Das Schloss von </a:t>
            </a:r>
            <a:r>
              <a:rPr lang="de-DE" sz="1400" dirty="0" err="1">
                <a:latin typeface="Times New Roman" panose="02020603050405020304" pitchFamily="18" charset="0"/>
                <a:cs typeface="Times New Roman" panose="02020603050405020304" pitchFamily="18" charset="0"/>
              </a:rPr>
              <a:t>Alanya</a:t>
            </a:r>
            <a:r>
              <a:rPr lang="de-DE" sz="1400" dirty="0">
                <a:latin typeface="Times New Roman" panose="02020603050405020304" pitchFamily="18" charset="0"/>
                <a:cs typeface="Times New Roman" panose="02020603050405020304" pitchFamily="18" charset="0"/>
              </a:rPr>
              <a:t> ist eines der Wahrzeichen von </a:t>
            </a:r>
            <a:r>
              <a:rPr lang="de-DE" sz="1400" dirty="0" err="1">
                <a:latin typeface="Times New Roman" panose="02020603050405020304" pitchFamily="18" charset="0"/>
                <a:cs typeface="Times New Roman" panose="02020603050405020304" pitchFamily="18" charset="0"/>
              </a:rPr>
              <a:t>Alanya</a:t>
            </a:r>
            <a:r>
              <a:rPr lang="de-DE" sz="1400" dirty="0">
                <a:latin typeface="Times New Roman" panose="02020603050405020304" pitchFamily="18" charset="0"/>
                <a:cs typeface="Times New Roman" panose="02020603050405020304" pitchFamily="18" charset="0"/>
              </a:rPr>
              <a:t>, dem Bezirk von Antalya. Es liegt auf einer Halbinsel, die etwa 250 Meter vom Meer entfernt liegt. Die Gesamtlänge der Stadtmauer beträgt 6,5 Kilometer</a:t>
            </a:r>
            <a:r>
              <a:rPr lang="de-DE" sz="1400" dirty="0" smtClean="0">
                <a:latin typeface="Times New Roman" panose="02020603050405020304" pitchFamily="18" charset="0"/>
                <a:cs typeface="Times New Roman" panose="02020603050405020304" pitchFamily="18" charset="0"/>
              </a:rPr>
              <a:t>.</a:t>
            </a:r>
            <a:endParaRPr lang="tr-TR" sz="1400" dirty="0" smtClean="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ru-RU" sz="1400" dirty="0">
                <a:latin typeface="Times New Roman" panose="02020603050405020304" pitchFamily="18" charset="0"/>
                <a:cs typeface="Times New Roman" panose="02020603050405020304" pitchFamily="18" charset="0"/>
              </a:rPr>
              <a:t>Замок в Алании, район Анталии Замок, который является одной из достопримечательностей Алании. Он расположен на полуострове, возвышающемся примерно на 250 метров над морем. Общая длина его укреплений составляет 6,5 километров.</a:t>
            </a:r>
            <a:endParaRPr lang="tr-TR" sz="1400" dirty="0">
              <a:latin typeface="Times New Roman" panose="02020603050405020304" pitchFamily="18" charset="0"/>
              <a:cs typeface="Times New Roman" panose="02020603050405020304" pitchFamily="18" charset="0"/>
            </a:endParaRPr>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803" y="4036649"/>
            <a:ext cx="3587339" cy="20089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Resim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01534" y="692212"/>
            <a:ext cx="1177293" cy="674949"/>
          </a:xfrm>
          <a:prstGeom prst="rect">
            <a:avLst/>
          </a:prstGeom>
          <a:noFill/>
        </p:spPr>
      </p:pic>
    </p:spTree>
    <p:extLst>
      <p:ext uri="{BB962C8B-B14F-4D97-AF65-F5344CB8AC3E}">
        <p14:creationId xmlns:p14="http://schemas.microsoft.com/office/powerpoint/2010/main" val="26296309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99405" y="667760"/>
            <a:ext cx="3505199" cy="537585"/>
          </a:xfrm>
        </p:spPr>
        <p:txBody>
          <a:bodyPr/>
          <a:lstStyle/>
          <a:p>
            <a:pPr algn="ctr"/>
            <a:r>
              <a:rPr lang="tr-TR" b="1" dirty="0" smtClean="0">
                <a:solidFill>
                  <a:schemeClr val="accent2">
                    <a:lumMod val="75000"/>
                  </a:schemeClr>
                </a:solidFill>
                <a:latin typeface="Times New Roman" panose="02020603050405020304" pitchFamily="18" charset="0"/>
                <a:cs typeface="Times New Roman" panose="02020603050405020304" pitchFamily="18" charset="0"/>
              </a:rPr>
              <a:t>KIZIL KULE</a:t>
            </a:r>
            <a:endParaRPr lang="tr-TR" b="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38925" y="2671763"/>
            <a:ext cx="3028950" cy="1514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Metin Yer Tutucusu 3"/>
          <p:cNvSpPr>
            <a:spLocks noGrp="1"/>
          </p:cNvSpPr>
          <p:nvPr>
            <p:ph type="body" sz="half" idx="2"/>
          </p:nvPr>
        </p:nvSpPr>
        <p:spPr>
          <a:xfrm>
            <a:off x="609600" y="1205345"/>
            <a:ext cx="5484811" cy="5306291"/>
          </a:xfrm>
        </p:spPr>
        <p:txBody>
          <a:bodyPr>
            <a:noAutofit/>
          </a:bodyPr>
          <a:lstStyle/>
          <a:p>
            <a:pPr marL="285750" indent="-285750">
              <a:buFont typeface="Courier New" panose="02070309020205020404" pitchFamily="49" charset="0"/>
              <a:buChar char="o"/>
            </a:pPr>
            <a:r>
              <a:rPr lang="tr-TR" sz="1400" dirty="0" smtClean="0">
                <a:solidFill>
                  <a:schemeClr val="tx1"/>
                </a:solidFill>
                <a:latin typeface="Times New Roman" panose="02020603050405020304" pitchFamily="18" charset="0"/>
                <a:cs typeface="Times New Roman" panose="02020603050405020304" pitchFamily="18" charset="0"/>
              </a:rPr>
              <a:t>Kızıl Kule, Alanya limanındadır. Kentin sembolü sekizgen planlı yapı 13. yüzyıl Selçuklu eseridir. Kule, denizden gelecek saldırılara karşı limanı ve tersaneyi korumak amacıyla yapılmış ve yüzyıllar boyunca askeri amaçla kullanılmıştır.</a:t>
            </a:r>
          </a:p>
          <a:p>
            <a:pPr marL="285750" indent="-285750">
              <a:buFont typeface="Courier New" panose="02070309020205020404" pitchFamily="49" charset="0"/>
              <a:buChar char="o"/>
            </a:pPr>
            <a:r>
              <a:rPr lang="en-US" sz="1400" dirty="0">
                <a:solidFill>
                  <a:schemeClr val="tx1"/>
                </a:solidFill>
                <a:latin typeface="Times New Roman" panose="02020603050405020304" pitchFamily="18" charset="0"/>
                <a:cs typeface="Times New Roman" panose="02020603050405020304" pitchFamily="18" charset="0"/>
              </a:rPr>
              <a:t>The Red Tower is located in the port of </a:t>
            </a:r>
            <a:r>
              <a:rPr lang="en-US" sz="1400" dirty="0" err="1">
                <a:solidFill>
                  <a:schemeClr val="tx1"/>
                </a:solidFill>
                <a:latin typeface="Times New Roman" panose="02020603050405020304" pitchFamily="18" charset="0"/>
                <a:cs typeface="Times New Roman" panose="02020603050405020304" pitchFamily="18" charset="0"/>
              </a:rPr>
              <a:t>Alanya</a:t>
            </a:r>
            <a:r>
              <a:rPr lang="en-US" sz="1400" dirty="0">
                <a:solidFill>
                  <a:schemeClr val="tx1"/>
                </a:solidFill>
                <a:latin typeface="Times New Roman" panose="02020603050405020304" pitchFamily="18" charset="0"/>
                <a:cs typeface="Times New Roman" panose="02020603050405020304" pitchFamily="18" charset="0"/>
              </a:rPr>
              <a:t>. The symbol of the city is the octagonal planned building 13. it is the work of century Seljuk. The tower was built to protect the port and the shipyard from attacks from the sea and has been used for military purposes for centuries</a:t>
            </a:r>
            <a:r>
              <a:rPr lang="en-US" sz="1400" dirty="0" smtClean="0">
                <a:solidFill>
                  <a:schemeClr val="tx1"/>
                </a:solidFill>
                <a:latin typeface="Times New Roman" panose="02020603050405020304" pitchFamily="18" charset="0"/>
                <a:cs typeface="Times New Roman" panose="02020603050405020304" pitchFamily="18" charset="0"/>
              </a:rPr>
              <a:t>.</a:t>
            </a:r>
            <a:endParaRPr lang="tr-TR" sz="14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de-DE" sz="1400" dirty="0">
                <a:solidFill>
                  <a:schemeClr val="tx1"/>
                </a:solidFill>
                <a:latin typeface="Times New Roman" panose="02020603050405020304" pitchFamily="18" charset="0"/>
                <a:cs typeface="Times New Roman" panose="02020603050405020304" pitchFamily="18" charset="0"/>
              </a:rPr>
              <a:t>Der Rote Turm befindet sich im Hafen von </a:t>
            </a:r>
            <a:r>
              <a:rPr lang="de-DE" sz="1400" dirty="0" err="1">
                <a:solidFill>
                  <a:schemeClr val="tx1"/>
                </a:solidFill>
                <a:latin typeface="Times New Roman" panose="02020603050405020304" pitchFamily="18" charset="0"/>
                <a:cs typeface="Times New Roman" panose="02020603050405020304" pitchFamily="18" charset="0"/>
              </a:rPr>
              <a:t>Alanya</a:t>
            </a:r>
            <a:r>
              <a:rPr lang="de-DE" sz="1400" dirty="0">
                <a:solidFill>
                  <a:schemeClr val="tx1"/>
                </a:solidFill>
                <a:latin typeface="Times New Roman" panose="02020603050405020304" pitchFamily="18" charset="0"/>
                <a:cs typeface="Times New Roman" panose="02020603050405020304" pitchFamily="18" charset="0"/>
              </a:rPr>
              <a:t>. Das Wahrzeichen der Stadt ist das achteckige geplante Gebäude 13. es ist das Werk von Jahrhundert Seldschuken. Der Turm wurde gebaut, um den Hafen und die Werft vor Angriffen aus dem Meer zu schützen und wird seit Jahrhunderten für militärische Zwecke genutzt</a:t>
            </a:r>
            <a:r>
              <a:rPr lang="de-DE" sz="1400" dirty="0" smtClean="0">
                <a:solidFill>
                  <a:schemeClr val="tx1"/>
                </a:solidFill>
                <a:latin typeface="Times New Roman" panose="02020603050405020304" pitchFamily="18" charset="0"/>
                <a:cs typeface="Times New Roman" panose="02020603050405020304" pitchFamily="18" charset="0"/>
              </a:rPr>
              <a:t>.</a:t>
            </a:r>
            <a:endParaRPr lang="tr-TR" sz="14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ru-RU" sz="1400" dirty="0">
                <a:solidFill>
                  <a:schemeClr val="tx1"/>
                </a:solidFill>
                <a:latin typeface="Times New Roman" panose="02020603050405020304" pitchFamily="18" charset="0"/>
                <a:cs typeface="Times New Roman" panose="02020603050405020304" pitchFamily="18" charset="0"/>
              </a:rPr>
              <a:t>Красная башня расположена в порту Аланьи. Символом города является восьмиугольное по планировке здание 13. это работа столетнего сельджука. Башня была построена для защиты порта и верфи от нападений с моря и веками использовалась в военных целях.</a:t>
            </a:r>
            <a:endParaRPr lang="tr-TR" sz="1400" dirty="0">
              <a:solidFill>
                <a:schemeClr val="tx1"/>
              </a:solidFill>
              <a:latin typeface="Times New Roman" panose="02020603050405020304" pitchFamily="18" charset="0"/>
              <a:cs typeface="Times New Roman" panose="02020603050405020304" pitchFamily="18" charset="0"/>
            </a:endParaRPr>
          </a:p>
        </p:txBody>
      </p:sp>
      <p:pic>
        <p:nvPicPr>
          <p:cNvPr id="7" name="Resim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01534" y="692212"/>
            <a:ext cx="1177293" cy="674949"/>
          </a:xfrm>
          <a:prstGeom prst="rect">
            <a:avLst/>
          </a:prstGeom>
          <a:noFill/>
        </p:spPr>
      </p:pic>
    </p:spTree>
    <p:extLst>
      <p:ext uri="{BB962C8B-B14F-4D97-AF65-F5344CB8AC3E}">
        <p14:creationId xmlns:p14="http://schemas.microsoft.com/office/powerpoint/2010/main" val="448886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92752" y="1304648"/>
            <a:ext cx="9911339" cy="6442364"/>
          </a:xfrm>
        </p:spPr>
        <p:txBody>
          <a:bodyPr>
            <a:normAutofit/>
          </a:bodyPr>
          <a:lstStyle/>
          <a:p>
            <a:pPr lvl="0"/>
            <a:r>
              <a:rPr lang="tr-TR" sz="2000" dirty="0">
                <a:solidFill>
                  <a:srgbClr val="FF0000"/>
                </a:solidFill>
                <a:latin typeface="Times New Roman" panose="02020603050405020304" pitchFamily="18" charset="0"/>
                <a:cs typeface="Times New Roman" panose="02020603050405020304" pitchFamily="18" charset="0"/>
              </a:rPr>
              <a:t>Çevre bilincini ve çevreyi korumak adına yaptığımız çalışmaları; çalışanlarımız, misafirlerimiz, tedarikçilerimiz ve toplum ile paylaşmayı, yaşam felsefesi olarak benimsenmesini sağlayacağız</a:t>
            </a:r>
            <a:r>
              <a:rPr lang="tr-TR" sz="2000" dirty="0" smtClean="0">
                <a:solidFill>
                  <a:srgbClr val="FF0000"/>
                </a:solidFill>
                <a:latin typeface="Times New Roman" panose="02020603050405020304" pitchFamily="18" charset="0"/>
                <a:cs typeface="Times New Roman" panose="02020603050405020304" pitchFamily="18" charset="0"/>
              </a:rPr>
              <a:t>. Hadi siz de bize katılın.</a:t>
            </a:r>
          </a:p>
          <a:p>
            <a:pPr lvl="0"/>
            <a:r>
              <a:rPr lang="en-US" sz="2000" dirty="0">
                <a:solidFill>
                  <a:schemeClr val="accent1">
                    <a:lumMod val="75000"/>
                  </a:schemeClr>
                </a:solidFill>
                <a:latin typeface="Times New Roman" panose="02020603050405020304" pitchFamily="18" charset="0"/>
                <a:cs typeface="Times New Roman" panose="02020603050405020304" pitchFamily="18" charset="0"/>
              </a:rPr>
              <a:t>We will ensure that the environmental awareness and the works we do to protect the environment are shared with our employees, our guests, our suppliers and the society and adopted as a philosophy of life. Come on, join us too</a:t>
            </a:r>
            <a:r>
              <a:rPr lang="en-US" sz="2000" dirty="0" smtClean="0">
                <a:solidFill>
                  <a:schemeClr val="accent1">
                    <a:lumMod val="75000"/>
                  </a:schemeClr>
                </a:solidFill>
                <a:latin typeface="Times New Roman" panose="02020603050405020304" pitchFamily="18" charset="0"/>
                <a:cs typeface="Times New Roman" panose="02020603050405020304" pitchFamily="18" charset="0"/>
              </a:rPr>
              <a:t>.</a:t>
            </a:r>
            <a:endParaRPr lang="tr-TR" sz="2000" dirty="0" smtClean="0">
              <a:solidFill>
                <a:schemeClr val="accent1">
                  <a:lumMod val="75000"/>
                </a:schemeClr>
              </a:solidFill>
              <a:latin typeface="Times New Roman" panose="02020603050405020304" pitchFamily="18" charset="0"/>
              <a:cs typeface="Times New Roman" panose="02020603050405020304" pitchFamily="18" charset="0"/>
            </a:endParaRPr>
          </a:p>
          <a:p>
            <a:pPr lvl="0"/>
            <a:r>
              <a:rPr lang="de-DE" sz="2000" dirty="0">
                <a:latin typeface="Times New Roman" panose="02020603050405020304" pitchFamily="18" charset="0"/>
                <a:cs typeface="Times New Roman" panose="02020603050405020304" pitchFamily="18" charset="0"/>
              </a:rPr>
              <a:t>Wir werden sicherstellen, dass das Umweltbewusstsein und die Arbeit, die wir im Namen des Umweltschutzes tun, mit unseren Mitarbeitern, Gästen, Lieferanten und der Gesellschaft geteilt werden und als Lebensphilosophie angenommen werden. Kommen sie zu uns</a:t>
            </a:r>
            <a:r>
              <a:rPr lang="de-DE" sz="2000" dirty="0" smtClean="0">
                <a:latin typeface="Times New Roman" panose="02020603050405020304" pitchFamily="18" charset="0"/>
                <a:cs typeface="Times New Roman" panose="02020603050405020304" pitchFamily="18" charset="0"/>
              </a:rPr>
              <a:t>.</a:t>
            </a:r>
            <a:endParaRPr lang="tr-TR" sz="2000" dirty="0" smtClean="0">
              <a:latin typeface="Times New Roman" panose="02020603050405020304" pitchFamily="18" charset="0"/>
              <a:cs typeface="Times New Roman" panose="02020603050405020304" pitchFamily="18" charset="0"/>
            </a:endParaRPr>
          </a:p>
          <a:p>
            <a:pPr lvl="0"/>
            <a:r>
              <a:rPr lang="ru-RU" sz="2000" dirty="0">
                <a:solidFill>
                  <a:schemeClr val="accent5">
                    <a:lumMod val="50000"/>
                  </a:schemeClr>
                </a:solidFill>
                <a:latin typeface="Times New Roman" panose="02020603050405020304" pitchFamily="18" charset="0"/>
                <a:cs typeface="Times New Roman" panose="02020603050405020304" pitchFamily="18" charset="0"/>
              </a:rPr>
              <a:t>Экологическая осведомленность и работа, которую мы делаем для защиты окружающей среды; делиться с нашими сотрудниками, гостями, поставщиками и обществом, мы обеспечим принятие в качестве жизненной философии. Давайте, присоединяйтесь к нам</a:t>
            </a:r>
            <a:endParaRPr lang="tr-TR" sz="2000" dirty="0">
              <a:solidFill>
                <a:schemeClr val="accent5">
                  <a:lumMod val="50000"/>
                </a:schemeClr>
              </a:solidFill>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pic>
        <p:nvPicPr>
          <p:cNvPr id="5" name="Resim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01534" y="692212"/>
            <a:ext cx="1177293" cy="674949"/>
          </a:xfrm>
          <a:prstGeom prst="rect">
            <a:avLst/>
          </a:prstGeom>
          <a:noFill/>
        </p:spPr>
      </p:pic>
    </p:spTree>
    <p:extLst>
      <p:ext uri="{BB962C8B-B14F-4D97-AF65-F5344CB8AC3E}">
        <p14:creationId xmlns:p14="http://schemas.microsoft.com/office/powerpoint/2010/main" val="27300143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51903" y="734291"/>
            <a:ext cx="3505199" cy="466436"/>
          </a:xfrm>
        </p:spPr>
        <p:txBody>
          <a:bodyPr>
            <a:normAutofit/>
          </a:bodyPr>
          <a:lstStyle/>
          <a:p>
            <a:r>
              <a:rPr lang="tr-TR" b="1" dirty="0" smtClean="0">
                <a:solidFill>
                  <a:schemeClr val="accent2">
                    <a:lumMod val="75000"/>
                  </a:schemeClr>
                </a:solidFill>
                <a:latin typeface="Times New Roman" panose="02020603050405020304" pitchFamily="18" charset="0"/>
                <a:cs typeface="Times New Roman" panose="02020603050405020304" pitchFamily="18" charset="0"/>
              </a:rPr>
              <a:t>SÜLEYMANİYE CAMİ</a:t>
            </a:r>
            <a:endParaRPr lang="tr-TR" b="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8475" y="2552700"/>
            <a:ext cx="2609850"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Metin Yer Tutucusu 3"/>
          <p:cNvSpPr>
            <a:spLocks noGrp="1"/>
          </p:cNvSpPr>
          <p:nvPr>
            <p:ph type="body" sz="half" idx="2"/>
          </p:nvPr>
        </p:nvSpPr>
        <p:spPr>
          <a:xfrm>
            <a:off x="858175" y="1289549"/>
            <a:ext cx="5484811" cy="4544867"/>
          </a:xfrm>
        </p:spPr>
        <p:txBody>
          <a:bodyPr>
            <a:noAutofit/>
          </a:bodyPr>
          <a:lstStyle/>
          <a:p>
            <a:pPr marL="285750" indent="-285750">
              <a:buFont typeface="Courier New" panose="02070309020205020404" pitchFamily="49" charset="0"/>
              <a:buChar char="o"/>
            </a:pPr>
            <a:r>
              <a:rPr lang="tr-TR" sz="1600" dirty="0" err="1">
                <a:latin typeface="Times New Roman" panose="02020603050405020304" pitchFamily="18" charset="0"/>
                <a:cs typeface="Times New Roman" panose="02020603050405020304" pitchFamily="18" charset="0"/>
              </a:rPr>
              <a:t>Alaaddin</a:t>
            </a:r>
            <a:r>
              <a:rPr lang="tr-TR" sz="1600" dirty="0">
                <a:latin typeface="Times New Roman" panose="02020603050405020304" pitchFamily="18" charset="0"/>
                <a:cs typeface="Times New Roman" panose="02020603050405020304" pitchFamily="18" charset="0"/>
              </a:rPr>
              <a:t> Keykubat tarafından yaptırılmış, zarar görüp yıkılmasından sonra Kanuni Sultan Süleyman tarafından eski malzemeleri kullanılarak yaptırılan ibadete açık tarihi </a:t>
            </a:r>
            <a:r>
              <a:rPr lang="tr-TR" sz="1600" dirty="0" smtClean="0">
                <a:latin typeface="Times New Roman" panose="02020603050405020304" pitchFamily="18" charset="0"/>
                <a:cs typeface="Times New Roman" panose="02020603050405020304" pitchFamily="18" charset="0"/>
              </a:rPr>
              <a:t>değerimizdir.</a:t>
            </a:r>
          </a:p>
          <a:p>
            <a:pPr marL="285750" indent="-285750">
              <a:buFont typeface="Courier New" panose="02070309020205020404" pitchFamily="49" charset="0"/>
              <a:buChar char="o"/>
            </a:pPr>
            <a:r>
              <a:rPr lang="en-US" sz="1600" dirty="0">
                <a:latin typeface="Times New Roman" panose="02020603050405020304" pitchFamily="18" charset="0"/>
                <a:cs typeface="Times New Roman" panose="02020603050405020304" pitchFamily="18" charset="0"/>
              </a:rPr>
              <a:t>It was built by </a:t>
            </a:r>
            <a:r>
              <a:rPr lang="en-US" sz="1600" dirty="0" err="1">
                <a:latin typeface="Times New Roman" panose="02020603050405020304" pitchFamily="18" charset="0"/>
                <a:cs typeface="Times New Roman" panose="02020603050405020304" pitchFamily="18" charset="0"/>
              </a:rPr>
              <a:t>Alaaddin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Keykubat</a:t>
            </a:r>
            <a:r>
              <a:rPr lang="en-US" sz="1600" dirty="0">
                <a:latin typeface="Times New Roman" panose="02020603050405020304" pitchFamily="18" charset="0"/>
                <a:cs typeface="Times New Roman" panose="02020603050405020304" pitchFamily="18" charset="0"/>
              </a:rPr>
              <a:t> and built by </a:t>
            </a:r>
            <a:r>
              <a:rPr lang="en-US" sz="1600" dirty="0" err="1">
                <a:latin typeface="Times New Roman" panose="02020603050405020304" pitchFamily="18" charset="0"/>
                <a:cs typeface="Times New Roman" panose="02020603050405020304" pitchFamily="18" charset="0"/>
              </a:rPr>
              <a:t>Kanuni</a:t>
            </a:r>
            <a:r>
              <a:rPr lang="en-US" sz="1600" dirty="0">
                <a:latin typeface="Times New Roman" panose="02020603050405020304" pitchFamily="18" charset="0"/>
                <a:cs typeface="Times New Roman" panose="02020603050405020304" pitchFamily="18" charset="0"/>
              </a:rPr>
              <a:t> Sultan </a:t>
            </a:r>
            <a:r>
              <a:rPr lang="en-US" sz="1600" dirty="0" err="1">
                <a:latin typeface="Times New Roman" panose="02020603050405020304" pitchFamily="18" charset="0"/>
                <a:cs typeface="Times New Roman" panose="02020603050405020304" pitchFamily="18" charset="0"/>
              </a:rPr>
              <a:t>Süleyman</a:t>
            </a:r>
            <a:r>
              <a:rPr lang="en-US" sz="1600" dirty="0">
                <a:latin typeface="Times New Roman" panose="02020603050405020304" pitchFamily="18" charset="0"/>
                <a:cs typeface="Times New Roman" panose="02020603050405020304" pitchFamily="18" charset="0"/>
              </a:rPr>
              <a:t> using old materials after it was damaged and destroyed, it is our historical value that is open for worship</a:t>
            </a:r>
            <a:r>
              <a:rPr lang="en-US" sz="1600" dirty="0" smtClean="0">
                <a:latin typeface="Times New Roman" panose="02020603050405020304" pitchFamily="18" charset="0"/>
                <a:cs typeface="Times New Roman" panose="02020603050405020304" pitchFamily="18" charset="0"/>
              </a:rPr>
              <a:t>.</a:t>
            </a:r>
            <a:endParaRPr lang="tr-TR" sz="1600" dirty="0" smtClean="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de-DE" sz="1600" dirty="0">
                <a:latin typeface="Times New Roman" panose="02020603050405020304" pitchFamily="18" charset="0"/>
                <a:cs typeface="Times New Roman" panose="02020603050405020304" pitchFamily="18" charset="0"/>
              </a:rPr>
              <a:t>Es ist unser offener historischer Wert für den Gottesdienst, der von Alaaddin </a:t>
            </a:r>
            <a:r>
              <a:rPr lang="de-DE" sz="1600" dirty="0" err="1">
                <a:latin typeface="Times New Roman" panose="02020603050405020304" pitchFamily="18" charset="0"/>
                <a:cs typeface="Times New Roman" panose="02020603050405020304" pitchFamily="18" charset="0"/>
              </a:rPr>
              <a:t>Keykubat</a:t>
            </a:r>
            <a:r>
              <a:rPr lang="de-DE" sz="1600" dirty="0">
                <a:latin typeface="Times New Roman" panose="02020603050405020304" pitchFamily="18" charset="0"/>
                <a:cs typeface="Times New Roman" panose="02020603050405020304" pitchFamily="18" charset="0"/>
              </a:rPr>
              <a:t> erbaut wurde und nach seiner Zerstörung von Sultan Süleyman dem Prächtigen mit alten Materialien erbaut wurde</a:t>
            </a:r>
            <a:r>
              <a:rPr lang="de-DE" sz="1600" dirty="0" smtClean="0">
                <a:latin typeface="Times New Roman" panose="02020603050405020304" pitchFamily="18" charset="0"/>
                <a:cs typeface="Times New Roman" panose="02020603050405020304" pitchFamily="18" charset="0"/>
              </a:rPr>
              <a:t>.</a:t>
            </a:r>
            <a:endParaRPr lang="tr-TR" sz="1600" dirty="0" smtClean="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ru-RU" sz="1600" dirty="0">
                <a:latin typeface="Times New Roman" panose="02020603050405020304" pitchFamily="18" charset="0"/>
                <a:cs typeface="Times New Roman" panose="02020603050405020304" pitchFamily="18" charset="0"/>
              </a:rPr>
              <a:t>Построенный Аладдином Кейкубатом, построенный султаном Сулейманом Великолепным после того, как он был поврежден и разрушен, с использованием старых материалов, он представляет собой нашу историческую ценность, открытую для поклонения.</a:t>
            </a:r>
            <a:endParaRPr lang="tr-TR" sz="1600" dirty="0">
              <a:latin typeface="Times New Roman" panose="02020603050405020304" pitchFamily="18" charset="0"/>
              <a:cs typeface="Times New Roman" panose="02020603050405020304" pitchFamily="18" charset="0"/>
            </a:endParaRPr>
          </a:p>
        </p:txBody>
      </p:sp>
      <p:pic>
        <p:nvPicPr>
          <p:cNvPr id="8" name="Resim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5358" y="734291"/>
            <a:ext cx="1240204" cy="766035"/>
          </a:xfrm>
          <a:prstGeom prst="rect">
            <a:avLst/>
          </a:prstGeom>
          <a:noFill/>
        </p:spPr>
      </p:pic>
    </p:spTree>
    <p:extLst>
      <p:ext uri="{BB962C8B-B14F-4D97-AF65-F5344CB8AC3E}">
        <p14:creationId xmlns:p14="http://schemas.microsoft.com/office/powerpoint/2010/main" val="37094723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53545" y="192244"/>
            <a:ext cx="3890865" cy="791406"/>
          </a:xfrm>
        </p:spPr>
        <p:txBody>
          <a:bodyPr>
            <a:normAutofit/>
          </a:bodyPr>
          <a:lstStyle/>
          <a:p>
            <a:pPr algn="ctr"/>
            <a:r>
              <a:rPr lang="tr-TR" b="1" dirty="0" smtClean="0">
                <a:solidFill>
                  <a:schemeClr val="accent2">
                    <a:lumMod val="75000"/>
                  </a:schemeClr>
                </a:solidFill>
                <a:latin typeface="Times New Roman" panose="02020603050405020304" pitchFamily="18" charset="0"/>
                <a:cs typeface="Times New Roman" panose="02020603050405020304" pitchFamily="18" charset="0"/>
              </a:rPr>
              <a:t>SAPADERE KANYONU</a:t>
            </a:r>
            <a:endParaRPr lang="tr-TR" b="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19900" y="2571750"/>
            <a:ext cx="2667000" cy="1714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Metin Yer Tutucusu 3"/>
          <p:cNvSpPr>
            <a:spLocks noGrp="1"/>
          </p:cNvSpPr>
          <p:nvPr>
            <p:ph type="body" sz="half" idx="2"/>
          </p:nvPr>
        </p:nvSpPr>
        <p:spPr>
          <a:xfrm>
            <a:off x="1218917" y="983650"/>
            <a:ext cx="5360120" cy="5518727"/>
          </a:xfrm>
        </p:spPr>
        <p:txBody>
          <a:bodyPr>
            <a:noAutofit/>
          </a:bodyPr>
          <a:lstStyle/>
          <a:p>
            <a:pPr marL="285750" indent="-285750">
              <a:buFont typeface="Courier New" panose="02070309020205020404" pitchFamily="49" charset="0"/>
              <a:buChar char="o"/>
            </a:pPr>
            <a:r>
              <a:rPr lang="tr-TR" sz="1400" dirty="0" err="1" smtClean="0">
                <a:latin typeface="Times New Roman" panose="02020603050405020304" pitchFamily="18" charset="0"/>
                <a:cs typeface="Times New Roman" panose="02020603050405020304" pitchFamily="18" charset="0"/>
              </a:rPr>
              <a:t>Sapadere</a:t>
            </a:r>
            <a:r>
              <a:rPr lang="tr-TR" sz="1400" dirty="0" smtClean="0">
                <a:latin typeface="Times New Roman" panose="02020603050405020304" pitchFamily="18" charset="0"/>
                <a:cs typeface="Times New Roman" panose="02020603050405020304" pitchFamily="18" charset="0"/>
              </a:rPr>
              <a:t> kanyonu, Antalya ilinin Alanya ilçesi, </a:t>
            </a:r>
            <a:r>
              <a:rPr lang="tr-TR" sz="1400" dirty="0" err="1" smtClean="0">
                <a:latin typeface="Times New Roman" panose="02020603050405020304" pitchFamily="18" charset="0"/>
                <a:cs typeface="Times New Roman" panose="02020603050405020304" pitchFamily="18" charset="0"/>
              </a:rPr>
              <a:t>Sapadere</a:t>
            </a:r>
            <a:r>
              <a:rPr lang="tr-TR" sz="1400" dirty="0" smtClean="0">
                <a:latin typeface="Times New Roman" panose="02020603050405020304" pitchFamily="18" charset="0"/>
                <a:cs typeface="Times New Roman" panose="02020603050405020304" pitchFamily="18" charset="0"/>
              </a:rPr>
              <a:t> köyünde yer alan Karstik oluşumlu kanyondur. </a:t>
            </a:r>
            <a:r>
              <a:rPr lang="tr-TR" sz="1400" dirty="0" err="1" smtClean="0">
                <a:latin typeface="Times New Roman" panose="02020603050405020304" pitchFamily="18" charset="0"/>
                <a:cs typeface="Times New Roman" panose="02020603050405020304" pitchFamily="18" charset="0"/>
              </a:rPr>
              <a:t>Köyede</a:t>
            </a:r>
            <a:r>
              <a:rPr lang="tr-TR" sz="1400" dirty="0" smtClean="0">
                <a:latin typeface="Times New Roman" panose="02020603050405020304" pitchFamily="18" charset="0"/>
                <a:cs typeface="Times New Roman" panose="02020603050405020304" pitchFamily="18" charset="0"/>
              </a:rPr>
              <a:t> adını veren </a:t>
            </a:r>
            <a:r>
              <a:rPr lang="tr-TR" sz="1400" dirty="0" err="1" smtClean="0">
                <a:latin typeface="Times New Roman" panose="02020603050405020304" pitchFamily="18" charset="0"/>
                <a:cs typeface="Times New Roman" panose="02020603050405020304" pitchFamily="18" charset="0"/>
              </a:rPr>
              <a:t>Sapadere'nin</a:t>
            </a:r>
            <a:r>
              <a:rPr lang="tr-TR" sz="1400" dirty="0" smtClean="0">
                <a:latin typeface="Times New Roman" panose="02020603050405020304" pitchFamily="18" charset="0"/>
                <a:cs typeface="Times New Roman" panose="02020603050405020304" pitchFamily="18" charset="0"/>
              </a:rPr>
              <a:t> oluşturduğu kanyonun uzunluğu 600 m, yüksekliği 400 m'dir. Kanyonun oluşumunda Kireçtaşı bloklarının kimyasal ayrışması etkilidir.</a:t>
            </a:r>
          </a:p>
          <a:p>
            <a:pPr marL="285750" indent="-285750">
              <a:buFont typeface="Courier New" panose="02070309020205020404" pitchFamily="49" charset="0"/>
              <a:buChar char="o"/>
            </a:pPr>
            <a:r>
              <a:rPr lang="en-US" sz="1400" dirty="0" err="1" smtClean="0">
                <a:latin typeface="Times New Roman" panose="02020603050405020304" pitchFamily="18" charset="0"/>
                <a:cs typeface="Times New Roman" panose="02020603050405020304" pitchFamily="18" charset="0"/>
              </a:rPr>
              <a:t>Sapadere</a:t>
            </a:r>
            <a:r>
              <a:rPr lang="en-US" sz="1400" dirty="0" smtClean="0">
                <a:latin typeface="Times New Roman" panose="02020603050405020304" pitchFamily="18" charset="0"/>
                <a:cs typeface="Times New Roman" panose="02020603050405020304" pitchFamily="18" charset="0"/>
              </a:rPr>
              <a:t> canyon is a karst canyon located in </a:t>
            </a:r>
            <a:r>
              <a:rPr lang="en-US" sz="1400" dirty="0" err="1" smtClean="0">
                <a:latin typeface="Times New Roman" panose="02020603050405020304" pitchFamily="18" charset="0"/>
                <a:cs typeface="Times New Roman" panose="02020603050405020304" pitchFamily="18" charset="0"/>
              </a:rPr>
              <a:t>Sapadere</a:t>
            </a:r>
            <a:r>
              <a:rPr lang="en-US" sz="1400" dirty="0" smtClean="0">
                <a:latin typeface="Times New Roman" panose="02020603050405020304" pitchFamily="18" charset="0"/>
                <a:cs typeface="Times New Roman" panose="02020603050405020304" pitchFamily="18" charset="0"/>
              </a:rPr>
              <a:t> village, </a:t>
            </a:r>
            <a:r>
              <a:rPr lang="en-US" sz="1400" dirty="0" err="1" smtClean="0">
                <a:latin typeface="Times New Roman" panose="02020603050405020304" pitchFamily="18" charset="0"/>
                <a:cs typeface="Times New Roman" panose="02020603050405020304" pitchFamily="18" charset="0"/>
              </a:rPr>
              <a:t>Alanya</a:t>
            </a:r>
            <a:r>
              <a:rPr lang="en-US" sz="1400" dirty="0" smtClean="0">
                <a:latin typeface="Times New Roman" panose="02020603050405020304" pitchFamily="18" charset="0"/>
                <a:cs typeface="Times New Roman" panose="02020603050405020304" pitchFamily="18" charset="0"/>
              </a:rPr>
              <a:t> town, Antalya province. The canyon formed by </a:t>
            </a:r>
            <a:r>
              <a:rPr lang="en-US" sz="1400" dirty="0" err="1" smtClean="0">
                <a:latin typeface="Times New Roman" panose="02020603050405020304" pitchFamily="18" charset="0"/>
                <a:cs typeface="Times New Roman" panose="02020603050405020304" pitchFamily="18" charset="0"/>
              </a:rPr>
              <a:t>Sapadere</a:t>
            </a:r>
            <a:r>
              <a:rPr lang="en-US" sz="1400" dirty="0" smtClean="0">
                <a:latin typeface="Times New Roman" panose="02020603050405020304" pitchFamily="18" charset="0"/>
                <a:cs typeface="Times New Roman" panose="02020603050405020304" pitchFamily="18" charset="0"/>
              </a:rPr>
              <a:t>, which gives its name to the village, has a length of 600 m and a height of 400 m. Chemical decomposition of limestone blocks is effective in the formation of the canyon.</a:t>
            </a:r>
            <a:endParaRPr lang="tr-TR" sz="1400" dirty="0" smtClean="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de-DE" sz="1400" dirty="0" err="1" smtClean="0">
                <a:latin typeface="Times New Roman" panose="02020603050405020304" pitchFamily="18" charset="0"/>
                <a:cs typeface="Times New Roman" panose="02020603050405020304" pitchFamily="18" charset="0"/>
              </a:rPr>
              <a:t>Sapadere</a:t>
            </a:r>
            <a:r>
              <a:rPr lang="de-DE" sz="1400" dirty="0" smtClean="0">
                <a:latin typeface="Times New Roman" panose="02020603050405020304" pitchFamily="18" charset="0"/>
                <a:cs typeface="Times New Roman" panose="02020603050405020304" pitchFamily="18" charset="0"/>
              </a:rPr>
              <a:t> Canyon ist eine Karstschlucht im Dorf </a:t>
            </a:r>
            <a:r>
              <a:rPr lang="de-DE" sz="1400" dirty="0" err="1" smtClean="0">
                <a:latin typeface="Times New Roman" panose="02020603050405020304" pitchFamily="18" charset="0"/>
                <a:cs typeface="Times New Roman" panose="02020603050405020304" pitchFamily="18" charset="0"/>
              </a:rPr>
              <a:t>Sapadere</a:t>
            </a:r>
            <a:r>
              <a:rPr lang="de-DE" sz="1400" dirty="0" smtClean="0">
                <a:latin typeface="Times New Roman" panose="02020603050405020304" pitchFamily="18" charset="0"/>
                <a:cs typeface="Times New Roman" panose="02020603050405020304" pitchFamily="18" charset="0"/>
              </a:rPr>
              <a:t>, Stadt </a:t>
            </a:r>
            <a:r>
              <a:rPr lang="de-DE" sz="1400" dirty="0" err="1" smtClean="0">
                <a:latin typeface="Times New Roman" panose="02020603050405020304" pitchFamily="18" charset="0"/>
                <a:cs typeface="Times New Roman" panose="02020603050405020304" pitchFamily="18" charset="0"/>
              </a:rPr>
              <a:t>Alanya</a:t>
            </a:r>
            <a:r>
              <a:rPr lang="de-DE" sz="1400" dirty="0" smtClean="0">
                <a:latin typeface="Times New Roman" panose="02020603050405020304" pitchFamily="18" charset="0"/>
                <a:cs typeface="Times New Roman" panose="02020603050405020304" pitchFamily="18" charset="0"/>
              </a:rPr>
              <a:t>, Provinz Antalya. Der von </a:t>
            </a:r>
            <a:r>
              <a:rPr lang="de-DE" sz="1400" dirty="0" err="1" smtClean="0">
                <a:latin typeface="Times New Roman" panose="02020603050405020304" pitchFamily="18" charset="0"/>
                <a:cs typeface="Times New Roman" panose="02020603050405020304" pitchFamily="18" charset="0"/>
              </a:rPr>
              <a:t>Sapadere</a:t>
            </a:r>
            <a:r>
              <a:rPr lang="de-DE" sz="1400" dirty="0" smtClean="0">
                <a:latin typeface="Times New Roman" panose="02020603050405020304" pitchFamily="18" charset="0"/>
                <a:cs typeface="Times New Roman" panose="02020603050405020304" pitchFamily="18" charset="0"/>
              </a:rPr>
              <a:t> gebildete Canyon, der dem Dorf seinen Namen gibt, hat eine Länge von 600 m und eine Höhe von 400 m. Die chemische Zersetzung von Kalksteinblöcken ist bei der Bildung des Canyons wirksam.</a:t>
            </a:r>
            <a:endParaRPr lang="tr-TR" sz="1400" dirty="0" smtClean="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de-DE" sz="1400" dirty="0" err="1" smtClean="0">
                <a:latin typeface="Times New Roman" panose="02020603050405020304" pitchFamily="18" charset="0"/>
                <a:cs typeface="Times New Roman" panose="02020603050405020304" pitchFamily="18" charset="0"/>
              </a:rPr>
              <a:t>Sapadere</a:t>
            </a:r>
            <a:r>
              <a:rPr lang="de-DE" sz="1400" dirty="0" smtClean="0">
                <a:latin typeface="Times New Roman" panose="02020603050405020304" pitchFamily="18" charset="0"/>
                <a:cs typeface="Times New Roman" panose="02020603050405020304" pitchFamily="18" charset="0"/>
              </a:rPr>
              <a:t> Canyon ist eine Karstschlucht im Dorf </a:t>
            </a:r>
            <a:r>
              <a:rPr lang="de-DE" sz="1400" dirty="0" err="1" smtClean="0">
                <a:latin typeface="Times New Roman" panose="02020603050405020304" pitchFamily="18" charset="0"/>
                <a:cs typeface="Times New Roman" panose="02020603050405020304" pitchFamily="18" charset="0"/>
              </a:rPr>
              <a:t>Sapadere</a:t>
            </a:r>
            <a:r>
              <a:rPr lang="de-DE" sz="1400" dirty="0" smtClean="0">
                <a:latin typeface="Times New Roman" panose="02020603050405020304" pitchFamily="18" charset="0"/>
                <a:cs typeface="Times New Roman" panose="02020603050405020304" pitchFamily="18" charset="0"/>
              </a:rPr>
              <a:t>, Stadt </a:t>
            </a:r>
            <a:r>
              <a:rPr lang="de-DE" sz="1400" dirty="0" err="1" smtClean="0">
                <a:latin typeface="Times New Roman" panose="02020603050405020304" pitchFamily="18" charset="0"/>
                <a:cs typeface="Times New Roman" panose="02020603050405020304" pitchFamily="18" charset="0"/>
              </a:rPr>
              <a:t>Alanya</a:t>
            </a:r>
            <a:r>
              <a:rPr lang="de-DE" sz="1400" dirty="0" smtClean="0">
                <a:latin typeface="Times New Roman" panose="02020603050405020304" pitchFamily="18" charset="0"/>
                <a:cs typeface="Times New Roman" panose="02020603050405020304" pitchFamily="18" charset="0"/>
              </a:rPr>
              <a:t>, Provinz Antalya. Der von </a:t>
            </a:r>
            <a:r>
              <a:rPr lang="de-DE" sz="1400" dirty="0" err="1" smtClean="0">
                <a:latin typeface="Times New Roman" panose="02020603050405020304" pitchFamily="18" charset="0"/>
                <a:cs typeface="Times New Roman" panose="02020603050405020304" pitchFamily="18" charset="0"/>
              </a:rPr>
              <a:t>Sapadere</a:t>
            </a:r>
            <a:r>
              <a:rPr lang="de-DE" sz="1400" dirty="0" smtClean="0">
                <a:latin typeface="Times New Roman" panose="02020603050405020304" pitchFamily="18" charset="0"/>
                <a:cs typeface="Times New Roman" panose="02020603050405020304" pitchFamily="18" charset="0"/>
              </a:rPr>
              <a:t> gebildete Canyon, der dem Dorf seinen Namen gibt, hat eine Länge von 600 m und eine Höhe von 400 m. Die chemische Zersetzung von Kalksteinblöcken ist bei der Bildung des Canyons wirksam.</a:t>
            </a:r>
            <a:endParaRPr lang="tr-TR" sz="1400" dirty="0">
              <a:latin typeface="Times New Roman" panose="02020603050405020304" pitchFamily="18" charset="0"/>
              <a:cs typeface="Times New Roman" panose="02020603050405020304" pitchFamily="18" charset="0"/>
            </a:endParaRPr>
          </a:p>
        </p:txBody>
      </p:sp>
      <p:pic>
        <p:nvPicPr>
          <p:cNvPr id="7" name="Resim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5358" y="734291"/>
            <a:ext cx="1240204" cy="766035"/>
          </a:xfrm>
          <a:prstGeom prst="rect">
            <a:avLst/>
          </a:prstGeom>
          <a:noFill/>
        </p:spPr>
      </p:pic>
    </p:spTree>
    <p:extLst>
      <p:ext uri="{BB962C8B-B14F-4D97-AF65-F5344CB8AC3E}">
        <p14:creationId xmlns:p14="http://schemas.microsoft.com/office/powerpoint/2010/main" val="21814437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99405" y="566633"/>
            <a:ext cx="3505199" cy="551439"/>
          </a:xfrm>
        </p:spPr>
        <p:txBody>
          <a:bodyPr/>
          <a:lstStyle/>
          <a:p>
            <a:pPr algn="ctr"/>
            <a:r>
              <a:rPr lang="tr-TR" b="1" dirty="0" smtClean="0">
                <a:solidFill>
                  <a:schemeClr val="accent2">
                    <a:lumMod val="75000"/>
                  </a:schemeClr>
                </a:solidFill>
                <a:latin typeface="Times New Roman" panose="02020603050405020304" pitchFamily="18" charset="0"/>
                <a:cs typeface="Times New Roman" panose="02020603050405020304" pitchFamily="18" charset="0"/>
              </a:rPr>
              <a:t>DİMÇAYI</a:t>
            </a:r>
            <a:endParaRPr lang="tr-TR" b="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3713" y="2557463"/>
            <a:ext cx="2619375"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Metin Yer Tutucusu 3"/>
          <p:cNvSpPr>
            <a:spLocks noGrp="1"/>
          </p:cNvSpPr>
          <p:nvPr>
            <p:ph type="body" sz="half" idx="2"/>
          </p:nvPr>
        </p:nvSpPr>
        <p:spPr>
          <a:xfrm>
            <a:off x="840419" y="1283496"/>
            <a:ext cx="5484811" cy="5375563"/>
          </a:xfrm>
        </p:spPr>
        <p:txBody>
          <a:bodyPr>
            <a:normAutofit/>
          </a:bodyPr>
          <a:lstStyle/>
          <a:p>
            <a:pPr marL="285750" indent="-285750">
              <a:buFont typeface="Courier New" panose="02070309020205020404" pitchFamily="49" charset="0"/>
              <a:buChar char="o"/>
            </a:pPr>
            <a:r>
              <a:rPr lang="tr-TR" sz="1400" dirty="0">
                <a:latin typeface="Times New Roman" panose="02020603050405020304" pitchFamily="18" charset="0"/>
                <a:cs typeface="Times New Roman" panose="02020603050405020304" pitchFamily="18" charset="0"/>
              </a:rPr>
              <a:t>Dim Çayı: Antalya'nın Alanya ilçesi sınırlarında yer alan, merkezden 6 kilometre uzaklıktaki çay. Toroslardan doğan çay yaklaşık 60 kilometrelik bir seyir izler. Bu seyrin son kısımlarına doğru Alanya ilçesinin turizminin hizmetine başlar</a:t>
            </a:r>
            <a:r>
              <a:rPr lang="tr-TR" sz="1400" dirty="0" smtClean="0">
                <a:latin typeface="Times New Roman" panose="02020603050405020304" pitchFamily="18" charset="0"/>
                <a:cs typeface="Times New Roman" panose="02020603050405020304" pitchFamily="18" charset="0"/>
              </a:rPr>
              <a:t>.</a:t>
            </a:r>
          </a:p>
          <a:p>
            <a:pPr marL="285750" indent="-285750">
              <a:buFont typeface="Courier New" panose="02070309020205020404" pitchFamily="49" charset="0"/>
              <a:buChar char="o"/>
            </a:pPr>
            <a:r>
              <a:rPr lang="en-US" sz="1400" dirty="0">
                <a:latin typeface="Times New Roman" panose="02020603050405020304" pitchFamily="18" charset="0"/>
                <a:cs typeface="Times New Roman" panose="02020603050405020304" pitchFamily="18" charset="0"/>
              </a:rPr>
              <a:t>Dim Tea: Tea located on the borders of </a:t>
            </a:r>
            <a:r>
              <a:rPr lang="en-US" sz="1400" dirty="0" err="1">
                <a:latin typeface="Times New Roman" panose="02020603050405020304" pitchFamily="18" charset="0"/>
                <a:cs typeface="Times New Roman" panose="02020603050405020304" pitchFamily="18" charset="0"/>
              </a:rPr>
              <a:t>Alanya</a:t>
            </a:r>
            <a:r>
              <a:rPr lang="en-US" sz="1400" dirty="0">
                <a:latin typeface="Times New Roman" panose="02020603050405020304" pitchFamily="18" charset="0"/>
                <a:cs typeface="Times New Roman" panose="02020603050405020304" pitchFamily="18" charset="0"/>
              </a:rPr>
              <a:t> district of Antalya, 6 kilometers from the center. Tea born from Taurus follows a course of about 60 kilometers. Towards the last parts of this course, the service of tourism of </a:t>
            </a:r>
            <a:r>
              <a:rPr lang="en-US" sz="1400" dirty="0" err="1">
                <a:latin typeface="Times New Roman" panose="02020603050405020304" pitchFamily="18" charset="0"/>
                <a:cs typeface="Times New Roman" panose="02020603050405020304" pitchFamily="18" charset="0"/>
              </a:rPr>
              <a:t>Alanya</a:t>
            </a:r>
            <a:r>
              <a:rPr lang="en-US" sz="1400" dirty="0">
                <a:latin typeface="Times New Roman" panose="02020603050405020304" pitchFamily="18" charset="0"/>
                <a:cs typeface="Times New Roman" panose="02020603050405020304" pitchFamily="18" charset="0"/>
              </a:rPr>
              <a:t> district begins</a:t>
            </a:r>
            <a:r>
              <a:rPr lang="en-US" sz="1400" dirty="0" smtClean="0">
                <a:latin typeface="Times New Roman" panose="02020603050405020304" pitchFamily="18" charset="0"/>
                <a:cs typeface="Times New Roman" panose="02020603050405020304" pitchFamily="18" charset="0"/>
              </a:rPr>
              <a:t>.</a:t>
            </a:r>
            <a:endParaRPr lang="tr-TR" sz="1400" dirty="0" smtClean="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en-US" sz="1400" dirty="0">
                <a:latin typeface="Times New Roman" panose="02020603050405020304" pitchFamily="18" charset="0"/>
                <a:cs typeface="Times New Roman" panose="02020603050405020304" pitchFamily="18" charset="0"/>
              </a:rPr>
              <a:t>Dim Tea: Tea located on the borders of </a:t>
            </a:r>
            <a:r>
              <a:rPr lang="en-US" sz="1400" dirty="0" err="1">
                <a:latin typeface="Times New Roman" panose="02020603050405020304" pitchFamily="18" charset="0"/>
                <a:cs typeface="Times New Roman" panose="02020603050405020304" pitchFamily="18" charset="0"/>
              </a:rPr>
              <a:t>Alanya</a:t>
            </a:r>
            <a:r>
              <a:rPr lang="en-US" sz="1400" dirty="0">
                <a:latin typeface="Times New Roman" panose="02020603050405020304" pitchFamily="18" charset="0"/>
                <a:cs typeface="Times New Roman" panose="02020603050405020304" pitchFamily="18" charset="0"/>
              </a:rPr>
              <a:t> district of Antalya, 6 kilometers from the center. Tea born from Taurus follows a course of about 60 kilometers. Towards the last parts of this course, the service of tourism of </a:t>
            </a:r>
            <a:r>
              <a:rPr lang="en-US" sz="1400" dirty="0" err="1">
                <a:latin typeface="Times New Roman" panose="02020603050405020304" pitchFamily="18" charset="0"/>
                <a:cs typeface="Times New Roman" panose="02020603050405020304" pitchFamily="18" charset="0"/>
              </a:rPr>
              <a:t>Alanya</a:t>
            </a:r>
            <a:r>
              <a:rPr lang="en-US" sz="1400" dirty="0">
                <a:latin typeface="Times New Roman" panose="02020603050405020304" pitchFamily="18" charset="0"/>
                <a:cs typeface="Times New Roman" panose="02020603050405020304" pitchFamily="18" charset="0"/>
              </a:rPr>
              <a:t> district begins</a:t>
            </a:r>
            <a:r>
              <a:rPr lang="en-US" sz="1400" dirty="0" smtClean="0">
                <a:latin typeface="Times New Roman" panose="02020603050405020304" pitchFamily="18" charset="0"/>
                <a:cs typeface="Times New Roman" panose="02020603050405020304" pitchFamily="18" charset="0"/>
              </a:rPr>
              <a:t>.</a:t>
            </a:r>
            <a:endParaRPr lang="tr-TR" sz="1400" dirty="0" smtClean="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ru-RU" sz="1400" dirty="0">
                <a:latin typeface="Times New Roman" panose="02020603050405020304" pitchFamily="18" charset="0"/>
                <a:cs typeface="Times New Roman" panose="02020603050405020304" pitchFamily="18" charset="0"/>
              </a:rPr>
              <a:t>Dim Tea: Чай расположен на границе района Аланья в Анталии, в 6 километрах от центра. Чай, рожденный из Тельца, следует курсом около 60 километров. Ближе к последним частям этого курса начинается служба туризма района Аланья.</a:t>
            </a:r>
            <a:endParaRPr lang="tr-TR" sz="1400" dirty="0" smtClean="0">
              <a:latin typeface="Times New Roman" panose="02020603050405020304" pitchFamily="18" charset="0"/>
              <a:cs typeface="Times New Roman" panose="02020603050405020304" pitchFamily="18" charset="0"/>
            </a:endParaRPr>
          </a:p>
          <a:p>
            <a:endParaRPr lang="tr-TR" dirty="0"/>
          </a:p>
        </p:txBody>
      </p:sp>
      <p:pic>
        <p:nvPicPr>
          <p:cNvPr id="7" name="Resim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5358" y="734291"/>
            <a:ext cx="1240204" cy="766035"/>
          </a:xfrm>
          <a:prstGeom prst="rect">
            <a:avLst/>
          </a:prstGeom>
          <a:noFill/>
        </p:spPr>
      </p:pic>
    </p:spTree>
    <p:extLst>
      <p:ext uri="{BB962C8B-B14F-4D97-AF65-F5344CB8AC3E}">
        <p14:creationId xmlns:p14="http://schemas.microsoft.com/office/powerpoint/2010/main" val="21682555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66446" y="675749"/>
            <a:ext cx="3505199" cy="523730"/>
          </a:xfrm>
        </p:spPr>
        <p:txBody>
          <a:bodyPr>
            <a:normAutofit/>
          </a:bodyPr>
          <a:lstStyle/>
          <a:p>
            <a:pPr algn="ctr"/>
            <a:r>
              <a:rPr lang="tr-TR" b="1" dirty="0" smtClean="0">
                <a:solidFill>
                  <a:schemeClr val="accent2">
                    <a:lumMod val="75000"/>
                  </a:schemeClr>
                </a:solidFill>
                <a:latin typeface="Times New Roman" panose="02020603050405020304" pitchFamily="18" charset="0"/>
                <a:cs typeface="Times New Roman" panose="02020603050405020304" pitchFamily="18" charset="0"/>
              </a:rPr>
              <a:t>DİM MAĞARASI</a:t>
            </a:r>
            <a:endParaRPr lang="tr-TR" b="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03356" y="1678690"/>
            <a:ext cx="2971511" cy="21305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Metin Yer Tutucusu 3"/>
          <p:cNvSpPr>
            <a:spLocks noGrp="1"/>
          </p:cNvSpPr>
          <p:nvPr>
            <p:ph type="body" sz="half" idx="2"/>
          </p:nvPr>
        </p:nvSpPr>
        <p:spPr>
          <a:xfrm>
            <a:off x="1535029" y="1424059"/>
            <a:ext cx="4514993" cy="5334000"/>
          </a:xfrm>
        </p:spPr>
        <p:txBody>
          <a:bodyPr>
            <a:normAutofit/>
          </a:bodyPr>
          <a:lstStyle/>
          <a:p>
            <a:pPr marL="285750" indent="-285750">
              <a:buFont typeface="Courier New" panose="02070309020205020404" pitchFamily="49" charset="0"/>
              <a:buChar char="o"/>
            </a:pPr>
            <a:r>
              <a:rPr lang="tr-TR" sz="1400" dirty="0">
                <a:latin typeface="Times New Roman" panose="02020603050405020304" pitchFamily="18" charset="0"/>
                <a:cs typeface="Times New Roman" panose="02020603050405020304" pitchFamily="18" charset="0"/>
              </a:rPr>
              <a:t>Dim Mağarası, Antalya ili, Alanya ilçesi dolayında turizme açık bir mağaradır. Dim Mağarası, Alanya'nın doğusunda, 1691 m. yüksekliğindeki </a:t>
            </a:r>
            <a:r>
              <a:rPr lang="tr-TR" sz="1400" dirty="0" err="1">
                <a:latin typeface="Times New Roman" panose="02020603050405020304" pitchFamily="18" charset="0"/>
                <a:cs typeface="Times New Roman" panose="02020603050405020304" pitchFamily="18" charset="0"/>
              </a:rPr>
              <a:t>Cebireis</a:t>
            </a:r>
            <a:r>
              <a:rPr lang="tr-TR" sz="1400" dirty="0">
                <a:latin typeface="Times New Roman" panose="02020603050405020304" pitchFamily="18" charset="0"/>
                <a:cs typeface="Times New Roman" panose="02020603050405020304" pitchFamily="18" charset="0"/>
              </a:rPr>
              <a:t> Dağı'nın batı yamacında bulunur</a:t>
            </a:r>
            <a:r>
              <a:rPr lang="tr-TR" sz="1400" dirty="0" smtClean="0">
                <a:latin typeface="Times New Roman" panose="02020603050405020304" pitchFamily="18" charset="0"/>
                <a:cs typeface="Times New Roman" panose="02020603050405020304" pitchFamily="18" charset="0"/>
              </a:rPr>
              <a:t>.</a:t>
            </a:r>
          </a:p>
          <a:p>
            <a:pPr marL="285750" indent="-285750">
              <a:buFont typeface="Courier New" panose="02070309020205020404" pitchFamily="49" charset="0"/>
              <a:buChar char="o"/>
            </a:pPr>
            <a:r>
              <a:rPr lang="en-US" sz="1400" dirty="0">
                <a:latin typeface="Times New Roman" panose="02020603050405020304" pitchFamily="18" charset="0"/>
                <a:cs typeface="Times New Roman" panose="02020603050405020304" pitchFamily="18" charset="0"/>
              </a:rPr>
              <a:t>Dim Cave is a cave open to tourism in the vicinity of </a:t>
            </a:r>
            <a:r>
              <a:rPr lang="en-US" sz="1400" dirty="0" err="1">
                <a:latin typeface="Times New Roman" panose="02020603050405020304" pitchFamily="18" charset="0"/>
                <a:cs typeface="Times New Roman" panose="02020603050405020304" pitchFamily="18" charset="0"/>
              </a:rPr>
              <a:t>Alanya</a:t>
            </a:r>
            <a:r>
              <a:rPr lang="en-US" sz="1400" dirty="0">
                <a:latin typeface="Times New Roman" panose="02020603050405020304" pitchFamily="18" charset="0"/>
                <a:cs typeface="Times New Roman" panose="02020603050405020304" pitchFamily="18" charset="0"/>
              </a:rPr>
              <a:t> district, Antalya province. Dim Cave, east of </a:t>
            </a:r>
            <a:r>
              <a:rPr lang="en-US" sz="1400" dirty="0" err="1">
                <a:latin typeface="Times New Roman" panose="02020603050405020304" pitchFamily="18" charset="0"/>
                <a:cs typeface="Times New Roman" panose="02020603050405020304" pitchFamily="18" charset="0"/>
              </a:rPr>
              <a:t>Alanya</a:t>
            </a:r>
            <a:r>
              <a:rPr lang="en-US" sz="1400" dirty="0">
                <a:latin typeface="Times New Roman" panose="02020603050405020304" pitchFamily="18" charset="0"/>
                <a:cs typeface="Times New Roman" panose="02020603050405020304" pitchFamily="18" charset="0"/>
              </a:rPr>
              <a:t>, 1691 m. it is located on the western slope of Mount </a:t>
            </a:r>
            <a:r>
              <a:rPr lang="en-US" sz="1400" dirty="0" err="1">
                <a:latin typeface="Times New Roman" panose="02020603050405020304" pitchFamily="18" charset="0"/>
                <a:cs typeface="Times New Roman" panose="02020603050405020304" pitchFamily="18" charset="0"/>
              </a:rPr>
              <a:t>Cebireis</a:t>
            </a:r>
            <a:r>
              <a:rPr lang="en-US" sz="1400" dirty="0">
                <a:latin typeface="Times New Roman" panose="02020603050405020304" pitchFamily="18" charset="0"/>
                <a:cs typeface="Times New Roman" panose="02020603050405020304" pitchFamily="18" charset="0"/>
              </a:rPr>
              <a:t> at an altitude of</a:t>
            </a:r>
            <a:r>
              <a:rPr lang="en-US" sz="1400" dirty="0" smtClean="0">
                <a:latin typeface="Times New Roman" panose="02020603050405020304" pitchFamily="18" charset="0"/>
                <a:cs typeface="Times New Roman" panose="02020603050405020304" pitchFamily="18" charset="0"/>
              </a:rPr>
              <a:t>.</a:t>
            </a:r>
            <a:endParaRPr lang="tr-TR" sz="1400" dirty="0" smtClean="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de-DE" sz="1400" dirty="0" err="1">
                <a:latin typeface="Times New Roman" panose="02020603050405020304" pitchFamily="18" charset="0"/>
                <a:cs typeface="Times New Roman" panose="02020603050405020304" pitchFamily="18" charset="0"/>
              </a:rPr>
              <a:t>Dim</a:t>
            </a:r>
            <a:r>
              <a:rPr lang="de-DE" sz="1400" dirty="0">
                <a:latin typeface="Times New Roman" panose="02020603050405020304" pitchFamily="18" charset="0"/>
                <a:cs typeface="Times New Roman" panose="02020603050405020304" pitchFamily="18" charset="0"/>
              </a:rPr>
              <a:t> Cave ist eine Höhle, die für den Tourismus in der Provinz Antalya, </a:t>
            </a:r>
            <a:r>
              <a:rPr lang="de-DE" sz="1400" dirty="0" err="1">
                <a:latin typeface="Times New Roman" panose="02020603050405020304" pitchFamily="18" charset="0"/>
                <a:cs typeface="Times New Roman" panose="02020603050405020304" pitchFamily="18" charset="0"/>
              </a:rPr>
              <a:t>Alanya</a:t>
            </a:r>
            <a:r>
              <a:rPr lang="de-DE" sz="1400" dirty="0">
                <a:latin typeface="Times New Roman" panose="02020603050405020304" pitchFamily="18" charset="0"/>
                <a:cs typeface="Times New Roman" panose="02020603050405020304" pitchFamily="18" charset="0"/>
              </a:rPr>
              <a:t>, geöffnet </a:t>
            </a:r>
            <a:r>
              <a:rPr lang="de-DE" sz="1400" dirty="0" err="1">
                <a:latin typeface="Times New Roman" panose="02020603050405020304" pitchFamily="18" charset="0"/>
                <a:cs typeface="Times New Roman" panose="02020603050405020304" pitchFamily="18" charset="0"/>
              </a:rPr>
              <a:t>ist.Dim</a:t>
            </a:r>
            <a:r>
              <a:rPr lang="de-DE" sz="1400" dirty="0">
                <a:latin typeface="Times New Roman" panose="02020603050405020304" pitchFamily="18" charset="0"/>
                <a:cs typeface="Times New Roman" panose="02020603050405020304" pitchFamily="18" charset="0"/>
              </a:rPr>
              <a:t> Höhle, östlich von </a:t>
            </a:r>
            <a:r>
              <a:rPr lang="de-DE" sz="1400" dirty="0" err="1">
                <a:latin typeface="Times New Roman" panose="02020603050405020304" pitchFamily="18" charset="0"/>
                <a:cs typeface="Times New Roman" panose="02020603050405020304" pitchFamily="18" charset="0"/>
              </a:rPr>
              <a:t>Alanya</a:t>
            </a:r>
            <a:r>
              <a:rPr lang="de-DE" sz="1400" dirty="0">
                <a:latin typeface="Times New Roman" panose="02020603050405020304" pitchFamily="18" charset="0"/>
                <a:cs typeface="Times New Roman" panose="02020603050405020304" pitchFamily="18" charset="0"/>
              </a:rPr>
              <a:t>, 1691 M. es befindet sich am Westhang des hohen Berges </a:t>
            </a:r>
            <a:r>
              <a:rPr lang="de-DE" sz="1400" dirty="0" err="1">
                <a:latin typeface="Times New Roman" panose="02020603050405020304" pitchFamily="18" charset="0"/>
                <a:cs typeface="Times New Roman" panose="02020603050405020304" pitchFamily="18" charset="0"/>
              </a:rPr>
              <a:t>Algebrais</a:t>
            </a:r>
            <a:r>
              <a:rPr lang="de-DE" sz="1400" dirty="0" smtClean="0">
                <a:latin typeface="Times New Roman" panose="02020603050405020304" pitchFamily="18" charset="0"/>
                <a:cs typeface="Times New Roman" panose="02020603050405020304" pitchFamily="18" charset="0"/>
              </a:rPr>
              <a:t>.</a:t>
            </a:r>
            <a:endParaRPr lang="tr-TR" sz="1400" dirty="0" smtClean="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ru-RU" sz="1400" dirty="0">
                <a:latin typeface="Times New Roman" panose="02020603050405020304" pitchFamily="18" charset="0"/>
                <a:cs typeface="Times New Roman" panose="02020603050405020304" pitchFamily="18" charset="0"/>
              </a:rPr>
              <a:t>Пещера Дим - это пещера, открытая для туризма в провинции Анталия, Алания.Пещера Дим, к востоку от Аланьи, 1691 м. Она расположена на западном склоне высокой горы Алгебраис.</a:t>
            </a:r>
            <a:endParaRPr lang="tr-TR" sz="1400" dirty="0" smtClean="0">
              <a:latin typeface="Times New Roman" panose="02020603050405020304" pitchFamily="18" charset="0"/>
              <a:cs typeface="Times New Roman" panose="02020603050405020304" pitchFamily="18" charset="0"/>
            </a:endParaRPr>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6077" y="3906677"/>
            <a:ext cx="2965306" cy="22211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Resim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85358" y="734291"/>
            <a:ext cx="1240204" cy="766035"/>
          </a:xfrm>
          <a:prstGeom prst="rect">
            <a:avLst/>
          </a:prstGeom>
          <a:noFill/>
        </p:spPr>
      </p:pic>
    </p:spTree>
    <p:extLst>
      <p:ext uri="{BB962C8B-B14F-4D97-AF65-F5344CB8AC3E}">
        <p14:creationId xmlns:p14="http://schemas.microsoft.com/office/powerpoint/2010/main" val="33874539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74885" y="279853"/>
            <a:ext cx="4068581" cy="766431"/>
          </a:xfrm>
        </p:spPr>
        <p:txBody>
          <a:bodyPr>
            <a:normAutofit fontScale="90000"/>
          </a:bodyPr>
          <a:lstStyle/>
          <a:p>
            <a:pPr algn="ctr"/>
            <a:r>
              <a:rPr lang="tr-TR" b="1" dirty="0" smtClean="0">
                <a:latin typeface="Times New Roman" panose="02020603050405020304" pitchFamily="18" charset="0"/>
                <a:cs typeface="Times New Roman" panose="02020603050405020304" pitchFamily="18" charset="0"/>
              </a:rPr>
              <a:t/>
            </a:r>
            <a:br>
              <a:rPr lang="tr-TR" b="1" dirty="0" smtClean="0">
                <a:latin typeface="Times New Roman" panose="02020603050405020304" pitchFamily="18" charset="0"/>
                <a:cs typeface="Times New Roman" panose="02020603050405020304" pitchFamily="18" charset="0"/>
              </a:rPr>
            </a:br>
            <a:r>
              <a:rPr lang="tr-TR" b="1" dirty="0">
                <a:latin typeface="Times New Roman" panose="02020603050405020304" pitchFamily="18" charset="0"/>
                <a:cs typeface="Times New Roman" panose="02020603050405020304" pitchFamily="18" charset="0"/>
              </a:rPr>
              <a:t/>
            </a:r>
            <a:br>
              <a:rPr lang="tr-TR" b="1" dirty="0">
                <a:latin typeface="Times New Roman" panose="02020603050405020304" pitchFamily="18" charset="0"/>
                <a:cs typeface="Times New Roman" panose="02020603050405020304" pitchFamily="18" charset="0"/>
              </a:rPr>
            </a:br>
            <a:endParaRPr lang="tr-TR" b="1" dirty="0">
              <a:latin typeface="Times New Roman" panose="02020603050405020304" pitchFamily="18" charset="0"/>
              <a:cs typeface="Times New Roman" panose="02020603050405020304" pitchFamily="18" charset="0"/>
            </a:endParaRPr>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19913" y="2505075"/>
            <a:ext cx="2466975" cy="184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Metin Yer Tutucusu 3"/>
          <p:cNvSpPr>
            <a:spLocks noGrp="1"/>
          </p:cNvSpPr>
          <p:nvPr>
            <p:ph type="body" sz="half" idx="2"/>
          </p:nvPr>
        </p:nvSpPr>
        <p:spPr>
          <a:xfrm>
            <a:off x="888693" y="1429499"/>
            <a:ext cx="5637211" cy="5070765"/>
          </a:xfrm>
        </p:spPr>
        <p:txBody>
          <a:bodyPr>
            <a:normAutofit/>
          </a:bodyPr>
          <a:lstStyle/>
          <a:p>
            <a:pPr marL="285750" indent="-285750">
              <a:buFont typeface="Courier New" panose="02070309020205020404" pitchFamily="49" charset="0"/>
              <a:buChar char="o"/>
            </a:pPr>
            <a:r>
              <a:rPr lang="tr-TR" sz="1400" dirty="0">
                <a:latin typeface="Times New Roman" panose="02020603050405020304" pitchFamily="18" charset="0"/>
                <a:cs typeface="Times New Roman" panose="02020603050405020304" pitchFamily="18" charset="0"/>
              </a:rPr>
              <a:t>Alanya-Gazipaşa karayolunun yaklaşık 20'nci kilometresinde Seki Köyü sınırları içerisindedir</a:t>
            </a:r>
            <a:r>
              <a:rPr lang="tr-TR" sz="1400" dirty="0" smtClean="0">
                <a:latin typeface="Times New Roman" panose="02020603050405020304" pitchFamily="18" charset="0"/>
                <a:cs typeface="Times New Roman" panose="02020603050405020304" pitchFamily="18" charset="0"/>
              </a:rPr>
              <a:t>.</a:t>
            </a:r>
            <a:r>
              <a:rPr lang="tr-TR" sz="1400" dirty="0">
                <a:latin typeface="Times New Roman" panose="02020603050405020304" pitchFamily="18" charset="0"/>
                <a:cs typeface="Times New Roman" panose="02020603050405020304" pitchFamily="18" charset="0"/>
              </a:rPr>
              <a:t> Çevresi surlarla korunan kenti iki büyük cadde enine kesmekte ve bunlara dik inen </a:t>
            </a:r>
            <a:r>
              <a:rPr lang="tr-TR" sz="1400" dirty="0" smtClean="0">
                <a:latin typeface="Times New Roman" panose="02020603050405020304" pitchFamily="18" charset="0"/>
                <a:cs typeface="Times New Roman" panose="02020603050405020304" pitchFamily="18" charset="0"/>
              </a:rPr>
              <a:t>merdivenli </a:t>
            </a:r>
            <a:r>
              <a:rPr lang="tr-TR" sz="1400" dirty="0">
                <a:latin typeface="Times New Roman" panose="02020603050405020304" pitchFamily="18" charset="0"/>
                <a:cs typeface="Times New Roman" panose="02020603050405020304" pitchFamily="18" charset="0"/>
              </a:rPr>
              <a:t>sokaklar kent planını oluşturmaktadır. </a:t>
            </a:r>
            <a:endParaRPr lang="tr-TR" sz="1400" dirty="0" smtClean="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en-US" sz="1400" dirty="0">
                <a:latin typeface="Times New Roman" panose="02020603050405020304" pitchFamily="18" charset="0"/>
                <a:cs typeface="Times New Roman" panose="02020603050405020304" pitchFamily="18" charset="0"/>
              </a:rPr>
              <a:t>It is located within the borders of Seki Village at about the 20th kilometer of the </a:t>
            </a:r>
            <a:r>
              <a:rPr lang="en-US" sz="1400" dirty="0" err="1">
                <a:latin typeface="Times New Roman" panose="02020603050405020304" pitchFamily="18" charset="0"/>
                <a:cs typeface="Times New Roman" panose="02020603050405020304" pitchFamily="18" charset="0"/>
              </a:rPr>
              <a:t>Alanya-Gazipasa</a:t>
            </a:r>
            <a:r>
              <a:rPr lang="en-US" sz="1400" dirty="0">
                <a:latin typeface="Times New Roman" panose="02020603050405020304" pitchFamily="18" charset="0"/>
                <a:cs typeface="Times New Roman" panose="02020603050405020304" pitchFamily="18" charset="0"/>
              </a:rPr>
              <a:t> highway. Two large streets cross the city, which is protected by walls around it, and the streets with stairs descending steeply form the city plan</a:t>
            </a:r>
            <a:r>
              <a:rPr lang="en-US" sz="1400" dirty="0" smtClean="0">
                <a:latin typeface="Times New Roman" panose="02020603050405020304" pitchFamily="18" charset="0"/>
                <a:cs typeface="Times New Roman" panose="02020603050405020304" pitchFamily="18" charset="0"/>
              </a:rPr>
              <a:t>.</a:t>
            </a:r>
            <a:endParaRPr lang="tr-TR" sz="1400" dirty="0" smtClean="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de-DE" sz="1400" dirty="0">
                <a:latin typeface="Times New Roman" panose="02020603050405020304" pitchFamily="18" charset="0"/>
                <a:cs typeface="Times New Roman" panose="02020603050405020304" pitchFamily="18" charset="0"/>
              </a:rPr>
              <a:t>Es befindet sich innerhalb der Grenzen des Dorfes </a:t>
            </a:r>
            <a:r>
              <a:rPr lang="de-DE" sz="1400" dirty="0" err="1">
                <a:latin typeface="Times New Roman" panose="02020603050405020304" pitchFamily="18" charset="0"/>
                <a:cs typeface="Times New Roman" panose="02020603050405020304" pitchFamily="18" charset="0"/>
              </a:rPr>
              <a:t>Seki</a:t>
            </a:r>
            <a:r>
              <a:rPr lang="de-DE" sz="1400" dirty="0">
                <a:latin typeface="Times New Roman" panose="02020603050405020304" pitchFamily="18" charset="0"/>
                <a:cs typeface="Times New Roman" panose="02020603050405020304" pitchFamily="18" charset="0"/>
              </a:rPr>
              <a:t>, etwa 20 Kilometer von der Autobahn </a:t>
            </a:r>
            <a:r>
              <a:rPr lang="de-DE" sz="1400" dirty="0" err="1">
                <a:latin typeface="Times New Roman" panose="02020603050405020304" pitchFamily="18" charset="0"/>
                <a:cs typeface="Times New Roman" panose="02020603050405020304" pitchFamily="18" charset="0"/>
              </a:rPr>
              <a:t>Alanya-Gazipasa</a:t>
            </a:r>
            <a:r>
              <a:rPr lang="de-DE" sz="1400" dirty="0">
                <a:latin typeface="Times New Roman" panose="02020603050405020304" pitchFamily="18" charset="0"/>
                <a:cs typeface="Times New Roman" panose="02020603050405020304" pitchFamily="18" charset="0"/>
              </a:rPr>
              <a:t> entfernt. Zwei große Straßen durchqueren die Stadt, die von Mauern umgeben ist, und die Straßen mit steil abfallenden Treppen bilden den Stadtplan</a:t>
            </a:r>
            <a:r>
              <a:rPr lang="de-DE" sz="1400" dirty="0" smtClean="0">
                <a:latin typeface="Times New Roman" panose="02020603050405020304" pitchFamily="18" charset="0"/>
                <a:cs typeface="Times New Roman" panose="02020603050405020304" pitchFamily="18" charset="0"/>
              </a:rPr>
              <a:t>.</a:t>
            </a:r>
            <a:endParaRPr lang="tr-TR" sz="1400" dirty="0" smtClean="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ru-RU" sz="1400" dirty="0">
                <a:latin typeface="Times New Roman" panose="02020603050405020304" pitchFamily="18" charset="0"/>
                <a:cs typeface="Times New Roman" panose="02020603050405020304" pitchFamily="18" charset="0"/>
              </a:rPr>
              <a:t>Он расположен в черте деревни Секи, примерно в 20 километрах от автомагистрали Аланья-Газипаша. Две большие улицы пересекают город, окруженный стенами, а улицы с крутыми лестницами образуют план города.</a:t>
            </a:r>
            <a:endParaRPr lang="tr-TR" sz="1400" dirty="0">
              <a:latin typeface="Times New Roman" panose="02020603050405020304" pitchFamily="18" charset="0"/>
              <a:cs typeface="Times New Roman" panose="02020603050405020304" pitchFamily="18" charset="0"/>
            </a:endParaRPr>
          </a:p>
        </p:txBody>
      </p:sp>
      <p:sp>
        <p:nvSpPr>
          <p:cNvPr id="3" name="Metin kutusu 2"/>
          <p:cNvSpPr txBox="1"/>
          <p:nvPr/>
        </p:nvSpPr>
        <p:spPr>
          <a:xfrm>
            <a:off x="1565250" y="776979"/>
            <a:ext cx="4774223" cy="538609"/>
          </a:xfrm>
          <a:prstGeom prst="rect">
            <a:avLst/>
          </a:prstGeom>
          <a:noFill/>
        </p:spPr>
        <p:txBody>
          <a:bodyPr wrap="square" rtlCol="0">
            <a:spAutoFit/>
          </a:bodyPr>
          <a:lstStyle/>
          <a:p>
            <a:r>
              <a:rPr lang="tr-TR" sz="2900" b="1" dirty="0" smtClean="0">
                <a:solidFill>
                  <a:schemeClr val="accent2">
                    <a:lumMod val="75000"/>
                  </a:schemeClr>
                </a:solidFill>
                <a:latin typeface="Times New Roman" panose="02020603050405020304" pitchFamily="18" charset="0"/>
                <a:cs typeface="Times New Roman" panose="02020603050405020304" pitchFamily="18" charset="0"/>
              </a:rPr>
              <a:t>SYREDRA ANTİK KENTİ</a:t>
            </a:r>
            <a:endParaRPr lang="tr-TR" sz="2900" b="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7" name="Resim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5358" y="734291"/>
            <a:ext cx="1240204" cy="766035"/>
          </a:xfrm>
          <a:prstGeom prst="rect">
            <a:avLst/>
          </a:prstGeom>
          <a:noFill/>
        </p:spPr>
      </p:pic>
    </p:spTree>
    <p:extLst>
      <p:ext uri="{BB962C8B-B14F-4D97-AF65-F5344CB8AC3E}">
        <p14:creationId xmlns:p14="http://schemas.microsoft.com/office/powerpoint/2010/main" val="35341490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97207" y="296105"/>
            <a:ext cx="5794409" cy="856239"/>
          </a:xfrm>
        </p:spPr>
        <p:txBody>
          <a:bodyPr>
            <a:normAutofit/>
          </a:bodyPr>
          <a:lstStyle/>
          <a:p>
            <a:pPr algn="ctr"/>
            <a:r>
              <a:rPr lang="tr-TR" b="1" dirty="0" smtClean="0">
                <a:solidFill>
                  <a:schemeClr val="accent2">
                    <a:lumMod val="75000"/>
                  </a:schemeClr>
                </a:solidFill>
                <a:latin typeface="Times New Roman" panose="02020603050405020304" pitchFamily="18" charset="0"/>
                <a:cs typeface="Times New Roman" panose="02020603050405020304" pitchFamily="18" charset="0"/>
              </a:rPr>
              <a:t>ALANYA ARKEOLOJİ MÜZESİ</a:t>
            </a:r>
            <a:endParaRPr lang="tr-TR"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6305427" y="1358954"/>
            <a:ext cx="5181600" cy="2105892"/>
          </a:xfrm>
        </p:spPr>
        <p:txBody>
          <a:bodyPr/>
          <a:lstStyle/>
          <a:p>
            <a:r>
              <a:rPr lang="tr-TR" sz="1400" dirty="0">
                <a:latin typeface="Times New Roman" panose="02020603050405020304" pitchFamily="18" charset="0"/>
                <a:cs typeface="Times New Roman" panose="02020603050405020304" pitchFamily="18" charset="0"/>
              </a:rPr>
              <a:t>Alanya Arkeoloji Müzesi, Ankara Anadolu Medeniyetleri Müzesi’nden getirilen Tunç Çağı, </a:t>
            </a:r>
            <a:r>
              <a:rPr lang="tr-TR" sz="1400" dirty="0" err="1">
                <a:latin typeface="Times New Roman" panose="02020603050405020304" pitchFamily="18" charset="0"/>
                <a:cs typeface="Times New Roman" panose="02020603050405020304" pitchFamily="18" charset="0"/>
              </a:rPr>
              <a:t>Frig</a:t>
            </a:r>
            <a:r>
              <a:rPr lang="tr-TR" sz="1400" dirty="0">
                <a:latin typeface="Times New Roman" panose="02020603050405020304" pitchFamily="18" charset="0"/>
                <a:cs typeface="Times New Roman" panose="02020603050405020304" pitchFamily="18" charset="0"/>
              </a:rPr>
              <a:t> ve Lidya dönemlerine ait eserler ve çevreden o güne kadar toplanan eserler ile 1967 yılında açılmıştır. Arkeoloji bölümünde Alanya çevresinde bulunarak sergilenen en eski tarihli eser İsa’dan önce 625 yılına ait Fenike dilinde bir taş yazıttır.</a:t>
            </a:r>
          </a:p>
          <a:p>
            <a:endParaRPr lang="tr-TR" dirty="0"/>
          </a:p>
        </p:txBody>
      </p:sp>
      <p:sp>
        <p:nvSpPr>
          <p:cNvPr id="4" name="Metin Yer Tutucusu 3"/>
          <p:cNvSpPr>
            <a:spLocks noGrp="1"/>
          </p:cNvSpPr>
          <p:nvPr>
            <p:ph type="body" sz="half" idx="2"/>
          </p:nvPr>
        </p:nvSpPr>
        <p:spPr>
          <a:xfrm>
            <a:off x="675644" y="1479881"/>
            <a:ext cx="5498667" cy="5015346"/>
          </a:xfrm>
        </p:spPr>
        <p:txBody>
          <a:bodyPr>
            <a:noAutofit/>
          </a:bodyPr>
          <a:lstStyle/>
          <a:p>
            <a:pPr marL="285750" indent="-285750">
              <a:buFont typeface="Courier New" panose="02070309020205020404" pitchFamily="49" charset="0"/>
              <a:buChar char="o"/>
            </a:pPr>
            <a:r>
              <a:rPr lang="tr-TR" sz="1400" dirty="0" smtClean="0">
                <a:latin typeface="Times New Roman" panose="02020603050405020304" pitchFamily="18" charset="0"/>
                <a:cs typeface="Times New Roman" panose="02020603050405020304" pitchFamily="18" charset="0"/>
              </a:rPr>
              <a:t>Alanya Arkeoloji Müzesi, Ankara Anadolu </a:t>
            </a:r>
            <a:r>
              <a:rPr lang="tr-TR" sz="1400" dirty="0">
                <a:latin typeface="Times New Roman" panose="02020603050405020304" pitchFamily="18" charset="0"/>
                <a:cs typeface="Times New Roman" panose="02020603050405020304" pitchFamily="18" charset="0"/>
              </a:rPr>
              <a:t>M</a:t>
            </a:r>
            <a:r>
              <a:rPr lang="tr-TR" sz="1400" dirty="0" smtClean="0">
                <a:latin typeface="Times New Roman" panose="02020603050405020304" pitchFamily="18" charset="0"/>
                <a:cs typeface="Times New Roman" panose="02020603050405020304" pitchFamily="18" charset="0"/>
              </a:rPr>
              <a:t>edeniyetleri Müzesi’nden getirilen Tunç Çağı, </a:t>
            </a:r>
            <a:r>
              <a:rPr lang="tr-TR" sz="1400" dirty="0" err="1" smtClean="0">
                <a:latin typeface="Times New Roman" panose="02020603050405020304" pitchFamily="18" charset="0"/>
                <a:cs typeface="Times New Roman" panose="02020603050405020304" pitchFamily="18" charset="0"/>
              </a:rPr>
              <a:t>Frig</a:t>
            </a:r>
            <a:r>
              <a:rPr lang="tr-TR" sz="1400" dirty="0" smtClean="0">
                <a:latin typeface="Times New Roman" panose="02020603050405020304" pitchFamily="18" charset="0"/>
                <a:cs typeface="Times New Roman" panose="02020603050405020304" pitchFamily="18" charset="0"/>
              </a:rPr>
              <a:t> ve Lidya dönemlerine ait eserler ve çevreden o güne kadar toplanan eserler ile 1967 yılında açılmıştır. Arkeoloji bölümünde Alanya çevresinde bulunarak sergilenen en eski tarihli eser İsa’dan önce 625 yılına ait Fenike dilinde bir taş yazıttır.</a:t>
            </a:r>
          </a:p>
          <a:p>
            <a:pPr marL="285750" indent="-285750">
              <a:buFont typeface="Courier New" panose="02070309020205020404" pitchFamily="49" charset="0"/>
              <a:buChar char="o"/>
            </a:pPr>
            <a:r>
              <a:rPr lang="en-US" sz="1400" dirty="0">
                <a:latin typeface="Times New Roman" panose="02020603050405020304" pitchFamily="18" charset="0"/>
                <a:cs typeface="Times New Roman" panose="02020603050405020304" pitchFamily="18" charset="0"/>
              </a:rPr>
              <a:t>The </a:t>
            </a:r>
            <a:r>
              <a:rPr lang="en-US" sz="1400" dirty="0" err="1">
                <a:latin typeface="Times New Roman" panose="02020603050405020304" pitchFamily="18" charset="0"/>
                <a:cs typeface="Times New Roman" panose="02020603050405020304" pitchFamily="18" charset="0"/>
              </a:rPr>
              <a:t>Alanya</a:t>
            </a:r>
            <a:r>
              <a:rPr lang="en-US" sz="1400" dirty="0">
                <a:latin typeface="Times New Roman" panose="02020603050405020304" pitchFamily="18" charset="0"/>
                <a:cs typeface="Times New Roman" panose="02020603050405020304" pitchFamily="18" charset="0"/>
              </a:rPr>
              <a:t> Archaeological Museum was opened in 1967 with artifacts belonging to the Bronze Age, Phrygian and Lydian periods brought from the Ankara Museum of Anatolian Civilizations and artifacts collected from the surrounding area until that day. The oldest dated artifact found and exhibited in the archeology department around </a:t>
            </a:r>
            <a:r>
              <a:rPr lang="en-US" sz="1400" dirty="0" err="1">
                <a:latin typeface="Times New Roman" panose="02020603050405020304" pitchFamily="18" charset="0"/>
                <a:cs typeface="Times New Roman" panose="02020603050405020304" pitchFamily="18" charset="0"/>
              </a:rPr>
              <a:t>Alanya</a:t>
            </a:r>
            <a:r>
              <a:rPr lang="en-US" sz="1400" dirty="0">
                <a:latin typeface="Times New Roman" panose="02020603050405020304" pitchFamily="18" charset="0"/>
                <a:cs typeface="Times New Roman" panose="02020603050405020304" pitchFamily="18" charset="0"/>
              </a:rPr>
              <a:t> is a stone inscription in the Phoenician language dating back to 625 before Jesus</a:t>
            </a:r>
            <a:r>
              <a:rPr lang="en-US" sz="1400" dirty="0" smtClean="0">
                <a:latin typeface="Times New Roman" panose="02020603050405020304" pitchFamily="18" charset="0"/>
                <a:cs typeface="Times New Roman" panose="02020603050405020304" pitchFamily="18" charset="0"/>
              </a:rPr>
              <a:t>.</a:t>
            </a:r>
            <a:endParaRPr lang="tr-TR" sz="1400" dirty="0" smtClean="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de-DE" sz="1400" dirty="0">
                <a:latin typeface="Times New Roman" panose="02020603050405020304" pitchFamily="18" charset="0"/>
                <a:cs typeface="Times New Roman" panose="02020603050405020304" pitchFamily="18" charset="0"/>
              </a:rPr>
              <a:t>Das Archäologische Museum von </a:t>
            </a:r>
            <a:r>
              <a:rPr lang="de-DE" sz="1400" dirty="0" err="1">
                <a:latin typeface="Times New Roman" panose="02020603050405020304" pitchFamily="18" charset="0"/>
                <a:cs typeface="Times New Roman" panose="02020603050405020304" pitchFamily="18" charset="0"/>
              </a:rPr>
              <a:t>Alanya</a:t>
            </a:r>
            <a:r>
              <a:rPr lang="de-DE" sz="1400" dirty="0">
                <a:latin typeface="Times New Roman" panose="02020603050405020304" pitchFamily="18" charset="0"/>
                <a:cs typeface="Times New Roman" panose="02020603050405020304" pitchFamily="18" charset="0"/>
              </a:rPr>
              <a:t> wurde 1967 mit Artefakten aus der Bronzezeit, der phrygischen und lydischen Zeit und Artefakten aus der Umgebung eröffnet. Das älteste Artefakt, das in der archäologischen Abteilung in </a:t>
            </a:r>
            <a:r>
              <a:rPr lang="de-DE" sz="1400" dirty="0" err="1">
                <a:latin typeface="Times New Roman" panose="02020603050405020304" pitchFamily="18" charset="0"/>
                <a:cs typeface="Times New Roman" panose="02020603050405020304" pitchFamily="18" charset="0"/>
              </a:rPr>
              <a:t>Alanya</a:t>
            </a:r>
            <a:r>
              <a:rPr lang="de-DE" sz="1400" dirty="0">
                <a:latin typeface="Times New Roman" panose="02020603050405020304" pitchFamily="18" charset="0"/>
                <a:cs typeface="Times New Roman" panose="02020603050405020304" pitchFamily="18" charset="0"/>
              </a:rPr>
              <a:t> ausgestellt wurde, ist eine phönizische Steininschrift aus dem Jahr 625 vor Christus.</a:t>
            </a:r>
            <a:endParaRPr lang="tr-TR" sz="1400" dirty="0">
              <a:latin typeface="Times New Roman" panose="02020603050405020304" pitchFamily="18" charset="0"/>
              <a:cs typeface="Times New Roman" panose="02020603050405020304" pitchFamily="18" charset="0"/>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6339" y="3671456"/>
            <a:ext cx="4166439" cy="24769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Resim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15852" y="630038"/>
            <a:ext cx="1171175" cy="709408"/>
          </a:xfrm>
          <a:prstGeom prst="rect">
            <a:avLst/>
          </a:prstGeom>
          <a:noFill/>
        </p:spPr>
      </p:pic>
    </p:spTree>
    <p:extLst>
      <p:ext uri="{BB962C8B-B14F-4D97-AF65-F5344CB8AC3E}">
        <p14:creationId xmlns:p14="http://schemas.microsoft.com/office/powerpoint/2010/main" val="15486352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52697" y="605971"/>
            <a:ext cx="3505199" cy="773112"/>
          </a:xfrm>
        </p:spPr>
        <p:txBody>
          <a:bodyPr>
            <a:normAutofit fontScale="90000"/>
          </a:bodyPr>
          <a:lstStyle/>
          <a:p>
            <a:pPr algn="ctr"/>
            <a:r>
              <a:rPr lang="tr-TR" b="1" dirty="0" smtClean="0">
                <a:solidFill>
                  <a:schemeClr val="accent2">
                    <a:lumMod val="75000"/>
                  </a:schemeClr>
                </a:solidFill>
                <a:latin typeface="Times New Roman" panose="02020603050405020304" pitchFamily="18" charset="0"/>
                <a:cs typeface="Times New Roman" panose="02020603050405020304" pitchFamily="18" charset="0"/>
              </a:rPr>
              <a:t>BUNLARI BİLİYOR MUYDUNUZ?</a:t>
            </a:r>
            <a:endParaRPr lang="tr-TR" b="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24650" y="2628900"/>
            <a:ext cx="2857500"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Metin Yer Tutucusu 3"/>
          <p:cNvSpPr>
            <a:spLocks noGrp="1"/>
          </p:cNvSpPr>
          <p:nvPr>
            <p:ph type="body" sz="half" idx="2"/>
          </p:nvPr>
        </p:nvSpPr>
        <p:spPr>
          <a:xfrm>
            <a:off x="1080655" y="1551708"/>
            <a:ext cx="5249284" cy="5126183"/>
          </a:xfrm>
        </p:spPr>
        <p:txBody>
          <a:bodyPr/>
          <a:lstStyle/>
          <a:p>
            <a:pPr marL="285750" indent="-285750">
              <a:buFont typeface="Arial" panose="020B0604020202020204" pitchFamily="34" charset="0"/>
              <a:buChar char="•"/>
            </a:pPr>
            <a:r>
              <a:rPr lang="tr-TR" sz="1600" dirty="0">
                <a:solidFill>
                  <a:schemeClr val="tx1"/>
                </a:solidFill>
                <a:latin typeface="Times New Roman" panose="02020603050405020304" pitchFamily="18" charset="0"/>
                <a:cs typeface="Times New Roman" panose="02020603050405020304" pitchFamily="18" charset="0"/>
              </a:rPr>
              <a:t>1 kağıdın 5 kez yeniden kullanılabileceğini</a:t>
            </a:r>
          </a:p>
          <a:p>
            <a:pPr marL="285750" indent="-285750">
              <a:buFont typeface="Arial" panose="020B0604020202020204" pitchFamily="34" charset="0"/>
              <a:buChar char="•"/>
            </a:pPr>
            <a:r>
              <a:rPr lang="tr-TR" sz="1600" dirty="0" smtClean="0">
                <a:solidFill>
                  <a:schemeClr val="tx1"/>
                </a:solidFill>
                <a:latin typeface="Times New Roman" panose="02020603050405020304" pitchFamily="18" charset="0"/>
                <a:cs typeface="Times New Roman" panose="02020603050405020304" pitchFamily="18" charset="0"/>
              </a:rPr>
              <a:t>70 </a:t>
            </a:r>
            <a:r>
              <a:rPr lang="tr-TR" sz="1600" dirty="0">
                <a:solidFill>
                  <a:schemeClr val="tx1"/>
                </a:solidFill>
                <a:latin typeface="Times New Roman" panose="02020603050405020304" pitchFamily="18" charset="0"/>
                <a:cs typeface="Times New Roman" panose="02020603050405020304" pitchFamily="18" charset="0"/>
              </a:rPr>
              <a:t>kg. atık kağıdın 1 ağaç </a:t>
            </a:r>
            <a:r>
              <a:rPr lang="tr-TR" sz="1600" dirty="0" smtClean="0">
                <a:solidFill>
                  <a:schemeClr val="tx1"/>
                </a:solidFill>
                <a:latin typeface="Times New Roman" panose="02020603050405020304" pitchFamily="18" charset="0"/>
                <a:cs typeface="Times New Roman" panose="02020603050405020304" pitchFamily="18" charset="0"/>
              </a:rPr>
              <a:t>kurtardığını</a:t>
            </a:r>
          </a:p>
          <a:p>
            <a:pPr marL="285750" indent="-285750">
              <a:buFont typeface="Arial" panose="020B0604020202020204" pitchFamily="34" charset="0"/>
              <a:buChar char="•"/>
            </a:pPr>
            <a:r>
              <a:rPr lang="tr-TR" sz="1600" dirty="0">
                <a:solidFill>
                  <a:schemeClr val="tx1"/>
                </a:solidFill>
                <a:latin typeface="Times New Roman" panose="02020603050405020304" pitchFamily="18" charset="0"/>
                <a:cs typeface="Times New Roman" panose="02020603050405020304" pitchFamily="18" charset="0"/>
              </a:rPr>
              <a:t>Atık kağıdın ağaç yerine kullanılmasıyla,</a:t>
            </a:r>
          </a:p>
          <a:p>
            <a:pPr marL="285750" indent="-285750">
              <a:buFont typeface="Wingdings" panose="05000000000000000000" pitchFamily="2" charset="2"/>
              <a:buChar char="ü"/>
            </a:pPr>
            <a:r>
              <a:rPr lang="tr-TR" sz="1600" dirty="0" smtClean="0">
                <a:solidFill>
                  <a:schemeClr val="tx1"/>
                </a:solidFill>
                <a:latin typeface="Times New Roman" panose="02020603050405020304" pitchFamily="18" charset="0"/>
                <a:cs typeface="Times New Roman" panose="02020603050405020304" pitchFamily="18" charset="0"/>
              </a:rPr>
              <a:t>%</a:t>
            </a:r>
            <a:r>
              <a:rPr lang="tr-TR" sz="1600" dirty="0">
                <a:solidFill>
                  <a:schemeClr val="tx1"/>
                </a:solidFill>
                <a:latin typeface="Times New Roman" panose="02020603050405020304" pitchFamily="18" charset="0"/>
                <a:cs typeface="Times New Roman" panose="02020603050405020304" pitchFamily="18" charset="0"/>
              </a:rPr>
              <a:t>25-70 Enerji </a:t>
            </a:r>
            <a:r>
              <a:rPr lang="tr-TR" sz="1600" dirty="0" smtClean="0">
                <a:solidFill>
                  <a:schemeClr val="tx1"/>
                </a:solidFill>
                <a:latin typeface="Times New Roman" panose="02020603050405020304" pitchFamily="18" charset="0"/>
                <a:cs typeface="Times New Roman" panose="02020603050405020304" pitchFamily="18" charset="0"/>
              </a:rPr>
              <a:t>Tasarrufu,</a:t>
            </a:r>
            <a:endParaRPr lang="tr-TR" sz="1600" dirty="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tr-TR" sz="1600" dirty="0" smtClean="0">
                <a:solidFill>
                  <a:schemeClr val="tx1"/>
                </a:solidFill>
                <a:latin typeface="Times New Roman" panose="02020603050405020304" pitchFamily="18" charset="0"/>
                <a:cs typeface="Times New Roman" panose="02020603050405020304" pitchFamily="18" charset="0"/>
              </a:rPr>
              <a:t>%</a:t>
            </a:r>
            <a:r>
              <a:rPr lang="tr-TR" sz="1600" dirty="0">
                <a:solidFill>
                  <a:schemeClr val="tx1"/>
                </a:solidFill>
                <a:latin typeface="Times New Roman" panose="02020603050405020304" pitchFamily="18" charset="0"/>
                <a:cs typeface="Times New Roman" panose="02020603050405020304" pitchFamily="18" charset="0"/>
              </a:rPr>
              <a:t>60 Hava Kirliliğinde </a:t>
            </a:r>
            <a:r>
              <a:rPr lang="tr-TR" sz="1600" dirty="0" smtClean="0">
                <a:solidFill>
                  <a:schemeClr val="tx1"/>
                </a:solidFill>
                <a:latin typeface="Times New Roman" panose="02020603050405020304" pitchFamily="18" charset="0"/>
                <a:cs typeface="Times New Roman" panose="02020603050405020304" pitchFamily="18" charset="0"/>
              </a:rPr>
              <a:t>Azalma,</a:t>
            </a:r>
            <a:endParaRPr lang="tr-TR" sz="1600" dirty="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tr-TR" sz="1600" dirty="0" smtClean="0">
                <a:solidFill>
                  <a:schemeClr val="tx1"/>
                </a:solidFill>
                <a:latin typeface="Times New Roman" panose="02020603050405020304" pitchFamily="18" charset="0"/>
                <a:cs typeface="Times New Roman" panose="02020603050405020304" pitchFamily="18" charset="0"/>
              </a:rPr>
              <a:t>%</a:t>
            </a:r>
            <a:r>
              <a:rPr lang="tr-TR" sz="1600" dirty="0">
                <a:solidFill>
                  <a:schemeClr val="tx1"/>
                </a:solidFill>
                <a:latin typeface="Times New Roman" panose="02020603050405020304" pitchFamily="18" charset="0"/>
                <a:cs typeface="Times New Roman" panose="02020603050405020304" pitchFamily="18" charset="0"/>
              </a:rPr>
              <a:t>40 Su Kirliliğinde </a:t>
            </a:r>
            <a:r>
              <a:rPr lang="tr-TR" sz="1600" dirty="0" smtClean="0">
                <a:solidFill>
                  <a:schemeClr val="tx1"/>
                </a:solidFill>
                <a:latin typeface="Times New Roman" panose="02020603050405020304" pitchFamily="18" charset="0"/>
                <a:cs typeface="Times New Roman" panose="02020603050405020304" pitchFamily="18" charset="0"/>
              </a:rPr>
              <a:t>Azalma,</a:t>
            </a:r>
            <a:endParaRPr lang="tr-TR" sz="1600" dirty="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tr-TR" sz="1600" dirty="0" smtClean="0">
                <a:solidFill>
                  <a:schemeClr val="tx1"/>
                </a:solidFill>
                <a:latin typeface="Times New Roman" panose="02020603050405020304" pitchFamily="18" charset="0"/>
                <a:cs typeface="Times New Roman" panose="02020603050405020304" pitchFamily="18" charset="0"/>
              </a:rPr>
              <a:t>%</a:t>
            </a:r>
            <a:r>
              <a:rPr lang="tr-TR" sz="1600" dirty="0">
                <a:solidFill>
                  <a:schemeClr val="tx1"/>
                </a:solidFill>
                <a:latin typeface="Times New Roman" panose="02020603050405020304" pitchFamily="18" charset="0"/>
                <a:cs typeface="Times New Roman" panose="02020603050405020304" pitchFamily="18" charset="0"/>
              </a:rPr>
              <a:t>60 Su </a:t>
            </a:r>
            <a:r>
              <a:rPr lang="tr-TR" sz="1600" dirty="0" smtClean="0">
                <a:solidFill>
                  <a:schemeClr val="tx1"/>
                </a:solidFill>
                <a:latin typeface="Times New Roman" panose="02020603050405020304" pitchFamily="18" charset="0"/>
                <a:cs typeface="Times New Roman" panose="02020603050405020304" pitchFamily="18" charset="0"/>
              </a:rPr>
              <a:t>Tasarrufu,</a:t>
            </a:r>
            <a:endParaRPr lang="tr-TR" sz="1600" dirty="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tr-TR" sz="1600" dirty="0" smtClean="0">
                <a:solidFill>
                  <a:schemeClr val="tx1"/>
                </a:solidFill>
                <a:latin typeface="Times New Roman" panose="02020603050405020304" pitchFamily="18" charset="0"/>
                <a:cs typeface="Times New Roman" panose="02020603050405020304" pitchFamily="18" charset="0"/>
              </a:rPr>
              <a:t>%</a:t>
            </a:r>
            <a:r>
              <a:rPr lang="tr-TR" sz="1600" dirty="0">
                <a:solidFill>
                  <a:schemeClr val="tx1"/>
                </a:solidFill>
                <a:latin typeface="Times New Roman" panose="02020603050405020304" pitchFamily="18" charset="0"/>
                <a:cs typeface="Times New Roman" panose="02020603050405020304" pitchFamily="18" charset="0"/>
              </a:rPr>
              <a:t>40 Çöp Hacminde Azalma Sağlanabileceğini</a:t>
            </a:r>
            <a:r>
              <a:rPr lang="tr-TR" sz="1600" dirty="0" smtClean="0">
                <a:solidFill>
                  <a:schemeClr val="tx1"/>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tr-TR" sz="1600" dirty="0">
                <a:solidFill>
                  <a:schemeClr val="tx1"/>
                </a:solidFill>
                <a:latin typeface="Times New Roman" panose="02020603050405020304" pitchFamily="18" charset="0"/>
                <a:cs typeface="Times New Roman" panose="02020603050405020304" pitchFamily="18" charset="0"/>
              </a:rPr>
              <a:t>Su tasarrufu sağlayan duş başlıklarıyla su tüketimini %25 azaltabilirsiniz.</a:t>
            </a:r>
          </a:p>
          <a:p>
            <a:pPr marL="285750" indent="-285750">
              <a:buFont typeface="Arial" panose="020B0604020202020204" pitchFamily="34" charset="0"/>
              <a:buChar char="•"/>
            </a:pPr>
            <a:r>
              <a:rPr lang="tr-TR" sz="1600" dirty="0">
                <a:solidFill>
                  <a:schemeClr val="tx1"/>
                </a:solidFill>
                <a:latin typeface="Times New Roman" panose="02020603050405020304" pitchFamily="18" charset="0"/>
                <a:cs typeface="Times New Roman" panose="02020603050405020304" pitchFamily="18" charset="0"/>
              </a:rPr>
              <a:t>Bir ton gazete kağıdı geri dönüştürüldüğünde 8 çam ağacının kesilmesi önlenir.</a:t>
            </a:r>
          </a:p>
          <a:p>
            <a:pPr marL="285750" indent="-285750">
              <a:buFont typeface="Arial" panose="020B0604020202020204" pitchFamily="34" charset="0"/>
              <a:buChar char="•"/>
            </a:pPr>
            <a:r>
              <a:rPr lang="tr-TR" sz="1600" dirty="0" smtClean="0">
                <a:solidFill>
                  <a:schemeClr val="tx1"/>
                </a:solidFill>
                <a:latin typeface="Times New Roman" panose="02020603050405020304" pitchFamily="18" charset="0"/>
                <a:cs typeface="Times New Roman" panose="02020603050405020304" pitchFamily="18" charset="0"/>
              </a:rPr>
              <a:t>1 </a:t>
            </a:r>
            <a:r>
              <a:rPr lang="tr-TR" sz="1600" dirty="0" err="1" smtClean="0">
                <a:solidFill>
                  <a:schemeClr val="tx1"/>
                </a:solidFill>
                <a:latin typeface="Times New Roman" panose="02020603050405020304" pitchFamily="18" charset="0"/>
                <a:cs typeface="Times New Roman" panose="02020603050405020304" pitchFamily="18" charset="0"/>
              </a:rPr>
              <a:t>lt</a:t>
            </a:r>
            <a:r>
              <a:rPr lang="tr-TR" sz="1600" dirty="0" smtClean="0">
                <a:solidFill>
                  <a:schemeClr val="tx1"/>
                </a:solidFill>
                <a:latin typeface="Times New Roman" panose="02020603050405020304" pitchFamily="18" charset="0"/>
                <a:cs typeface="Times New Roman" panose="02020603050405020304" pitchFamily="18" charset="0"/>
              </a:rPr>
              <a:t> atık yağın 1 milyon litre içme suyunu kirletebildiğini.</a:t>
            </a:r>
            <a:endParaRPr lang="tr-TR" sz="1600" dirty="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tr-TR" dirty="0"/>
          </a:p>
          <a:p>
            <a:pPr marL="342900" indent="-342900">
              <a:buFont typeface="Arial" panose="020B0604020202020204" pitchFamily="34" charset="0"/>
              <a:buChar char="•"/>
            </a:pPr>
            <a:endParaRPr lang="tr-TR" dirty="0"/>
          </a:p>
        </p:txBody>
      </p:sp>
      <p:pic>
        <p:nvPicPr>
          <p:cNvPr id="7" name="Resim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15852" y="630038"/>
            <a:ext cx="1171175" cy="709408"/>
          </a:xfrm>
          <a:prstGeom prst="rect">
            <a:avLst/>
          </a:prstGeom>
          <a:noFill/>
        </p:spPr>
      </p:pic>
    </p:spTree>
    <p:extLst>
      <p:ext uri="{BB962C8B-B14F-4D97-AF65-F5344CB8AC3E}">
        <p14:creationId xmlns:p14="http://schemas.microsoft.com/office/powerpoint/2010/main" val="7116837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06438" y="589084"/>
            <a:ext cx="3505199" cy="593003"/>
          </a:xfrm>
        </p:spPr>
        <p:txBody>
          <a:bodyPr>
            <a:normAutofit fontScale="90000"/>
          </a:bodyPr>
          <a:lstStyle/>
          <a:p>
            <a:r>
              <a:rPr lang="tr-TR" b="1" dirty="0" smtClean="0">
                <a:solidFill>
                  <a:schemeClr val="accent2">
                    <a:lumMod val="75000"/>
                  </a:schemeClr>
                </a:solidFill>
                <a:latin typeface="Times New Roman" panose="02020603050405020304" pitchFamily="18" charset="0"/>
                <a:cs typeface="Times New Roman" panose="02020603050405020304" pitchFamily="18" charset="0"/>
              </a:rPr>
              <a:t>DID YOU KNOW THESE?</a:t>
            </a:r>
            <a:endParaRPr lang="tr-TR" b="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8"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05613" y="2581275"/>
            <a:ext cx="2695575" cy="1695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Metin Yer Tutucusu 3"/>
          <p:cNvSpPr>
            <a:spLocks noGrp="1"/>
          </p:cNvSpPr>
          <p:nvPr>
            <p:ph type="body" sz="half" idx="2"/>
          </p:nvPr>
        </p:nvSpPr>
        <p:spPr>
          <a:xfrm>
            <a:off x="1227426" y="1399308"/>
            <a:ext cx="5734193" cy="5250873"/>
          </a:xfrm>
        </p:spPr>
        <p:txBody>
          <a:bodyPr>
            <a:normAutofit/>
          </a:bodyPr>
          <a:lstStyle/>
          <a:p>
            <a:pPr marL="285750" indent="-285750">
              <a:buFont typeface="Courier New" panose="02070309020205020404" pitchFamily="49" charset="0"/>
              <a:buChar char="o"/>
            </a:pPr>
            <a:r>
              <a:rPr lang="en-US" sz="1600" dirty="0">
                <a:solidFill>
                  <a:schemeClr val="tx1"/>
                </a:solidFill>
                <a:latin typeface="Times New Roman" panose="02020603050405020304" pitchFamily="18" charset="0"/>
                <a:cs typeface="Times New Roman" panose="02020603050405020304" pitchFamily="18" charset="0"/>
              </a:rPr>
              <a:t>1 paper can be reused 5 </a:t>
            </a:r>
            <a:r>
              <a:rPr lang="en-US" sz="1600" dirty="0" smtClean="0">
                <a:solidFill>
                  <a:schemeClr val="tx1"/>
                </a:solidFill>
                <a:latin typeface="Times New Roman" panose="02020603050405020304" pitchFamily="18" charset="0"/>
                <a:cs typeface="Times New Roman" panose="02020603050405020304" pitchFamily="18" charset="0"/>
              </a:rPr>
              <a:t>times</a:t>
            </a:r>
            <a:r>
              <a:rPr lang="tr-TR" sz="1600" dirty="0" smtClean="0">
                <a:solidFill>
                  <a:schemeClr val="tx1"/>
                </a:solidFill>
                <a:latin typeface="Times New Roman" panose="02020603050405020304" pitchFamily="18" charset="0"/>
                <a:cs typeface="Times New Roman" panose="02020603050405020304" pitchFamily="18" charset="0"/>
              </a:rPr>
              <a:t>,</a:t>
            </a:r>
          </a:p>
          <a:p>
            <a:pPr marL="285750" indent="-285750">
              <a:buFont typeface="Courier New" panose="02070309020205020404" pitchFamily="49" charset="0"/>
              <a:buChar char="o"/>
            </a:pPr>
            <a:r>
              <a:rPr lang="en-US" sz="1600" dirty="0" smtClean="0">
                <a:solidFill>
                  <a:schemeClr val="tx1"/>
                </a:solidFill>
                <a:latin typeface="Times New Roman" panose="02020603050405020304" pitchFamily="18" charset="0"/>
                <a:cs typeface="Times New Roman" panose="02020603050405020304" pitchFamily="18" charset="0"/>
              </a:rPr>
              <a:t>70 </a:t>
            </a:r>
            <a:r>
              <a:rPr lang="en-US" sz="1600" dirty="0">
                <a:solidFill>
                  <a:schemeClr val="tx1"/>
                </a:solidFill>
                <a:latin typeface="Times New Roman" panose="02020603050405020304" pitchFamily="18" charset="0"/>
                <a:cs typeface="Times New Roman" panose="02020603050405020304" pitchFamily="18" charset="0"/>
              </a:rPr>
              <a:t>kg of waste paper saved 1 </a:t>
            </a:r>
            <a:r>
              <a:rPr lang="en-US" sz="1600" dirty="0" smtClean="0">
                <a:solidFill>
                  <a:schemeClr val="tx1"/>
                </a:solidFill>
                <a:latin typeface="Times New Roman" panose="02020603050405020304" pitchFamily="18" charset="0"/>
                <a:cs typeface="Times New Roman" panose="02020603050405020304" pitchFamily="18" charset="0"/>
              </a:rPr>
              <a:t>tree</a:t>
            </a:r>
            <a:r>
              <a:rPr lang="tr-TR" sz="1600" dirty="0" smtClean="0">
                <a:solidFill>
                  <a:schemeClr val="tx1"/>
                </a:solidFill>
                <a:latin typeface="Times New Roman" panose="02020603050405020304" pitchFamily="18" charset="0"/>
                <a:cs typeface="Times New Roman" panose="02020603050405020304" pitchFamily="18" charset="0"/>
              </a:rPr>
              <a:t>,</a:t>
            </a:r>
          </a:p>
          <a:p>
            <a:pPr marL="285750" indent="-285750">
              <a:buFont typeface="Courier New" panose="02070309020205020404" pitchFamily="49" charset="0"/>
              <a:buChar char="o"/>
            </a:pPr>
            <a:r>
              <a:rPr lang="en-US" sz="1600" dirty="0" smtClean="0">
                <a:solidFill>
                  <a:schemeClr val="tx1"/>
                </a:solidFill>
                <a:latin typeface="Times New Roman" panose="02020603050405020304" pitchFamily="18" charset="0"/>
                <a:cs typeface="Times New Roman" panose="02020603050405020304" pitchFamily="18" charset="0"/>
              </a:rPr>
              <a:t>Using </a:t>
            </a:r>
            <a:r>
              <a:rPr lang="en-US" sz="1600" dirty="0">
                <a:solidFill>
                  <a:schemeClr val="tx1"/>
                </a:solidFill>
                <a:latin typeface="Times New Roman" panose="02020603050405020304" pitchFamily="18" charset="0"/>
                <a:cs typeface="Times New Roman" panose="02020603050405020304" pitchFamily="18" charset="0"/>
              </a:rPr>
              <a:t>waste paper instead of wood</a:t>
            </a:r>
            <a:r>
              <a:rPr lang="en-US" sz="1600" dirty="0" smtClean="0">
                <a:solidFill>
                  <a:schemeClr val="tx1"/>
                </a:solidFill>
                <a:latin typeface="Times New Roman" panose="02020603050405020304" pitchFamily="18" charset="0"/>
                <a:cs typeface="Times New Roman" panose="02020603050405020304" pitchFamily="18" charset="0"/>
              </a:rPr>
              <a:t>,</a:t>
            </a:r>
            <a:endParaRPr lang="tr-TR" sz="16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a:solidFill>
                  <a:schemeClr val="tx1"/>
                </a:solidFill>
                <a:latin typeface="Times New Roman" panose="02020603050405020304" pitchFamily="18" charset="0"/>
                <a:cs typeface="Times New Roman" panose="02020603050405020304" pitchFamily="18" charset="0"/>
              </a:rPr>
              <a:t>25-70% Energy </a:t>
            </a:r>
            <a:r>
              <a:rPr lang="en-US" sz="1600" dirty="0" smtClean="0">
                <a:solidFill>
                  <a:schemeClr val="tx1"/>
                </a:solidFill>
                <a:latin typeface="Times New Roman" panose="02020603050405020304" pitchFamily="18" charset="0"/>
                <a:cs typeface="Times New Roman" panose="02020603050405020304" pitchFamily="18" charset="0"/>
              </a:rPr>
              <a:t>Saving</a:t>
            </a:r>
            <a:r>
              <a:rPr lang="tr-TR" sz="1600" dirty="0" smtClean="0">
                <a:solidFill>
                  <a:schemeClr val="tx1"/>
                </a:solidFill>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ü"/>
            </a:pPr>
            <a:r>
              <a:rPr lang="en-US" sz="1600" dirty="0" smtClean="0">
                <a:solidFill>
                  <a:schemeClr val="tx1"/>
                </a:solidFill>
                <a:latin typeface="Times New Roman" panose="02020603050405020304" pitchFamily="18" charset="0"/>
                <a:cs typeface="Times New Roman" panose="02020603050405020304" pitchFamily="18" charset="0"/>
              </a:rPr>
              <a:t>60</a:t>
            </a:r>
            <a:r>
              <a:rPr lang="en-US" sz="1600" dirty="0">
                <a:solidFill>
                  <a:schemeClr val="tx1"/>
                </a:solidFill>
                <a:latin typeface="Times New Roman" panose="02020603050405020304" pitchFamily="18" charset="0"/>
                <a:cs typeface="Times New Roman" panose="02020603050405020304" pitchFamily="18" charset="0"/>
              </a:rPr>
              <a:t>% Reduction in Air </a:t>
            </a:r>
            <a:r>
              <a:rPr lang="en-US" sz="1600" dirty="0" smtClean="0">
                <a:solidFill>
                  <a:schemeClr val="tx1"/>
                </a:solidFill>
                <a:latin typeface="Times New Roman" panose="02020603050405020304" pitchFamily="18" charset="0"/>
                <a:cs typeface="Times New Roman" panose="02020603050405020304" pitchFamily="18" charset="0"/>
              </a:rPr>
              <a:t>Pollution</a:t>
            </a:r>
            <a:r>
              <a:rPr lang="tr-TR" sz="1600" dirty="0" smtClean="0">
                <a:solidFill>
                  <a:schemeClr val="tx1"/>
                </a:solidFill>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ü"/>
            </a:pPr>
            <a:r>
              <a:rPr lang="en-US" sz="1600" dirty="0" smtClean="0">
                <a:solidFill>
                  <a:schemeClr val="tx1"/>
                </a:solidFill>
                <a:latin typeface="Times New Roman" panose="02020603050405020304" pitchFamily="18" charset="0"/>
                <a:cs typeface="Times New Roman" panose="02020603050405020304" pitchFamily="18" charset="0"/>
              </a:rPr>
              <a:t>40</a:t>
            </a:r>
            <a:r>
              <a:rPr lang="en-US" sz="1600" dirty="0">
                <a:solidFill>
                  <a:schemeClr val="tx1"/>
                </a:solidFill>
                <a:latin typeface="Times New Roman" panose="02020603050405020304" pitchFamily="18" charset="0"/>
                <a:cs typeface="Times New Roman" panose="02020603050405020304" pitchFamily="18" charset="0"/>
              </a:rPr>
              <a:t>% Reduction in Water </a:t>
            </a:r>
            <a:r>
              <a:rPr lang="en-US" sz="1600" dirty="0" smtClean="0">
                <a:solidFill>
                  <a:schemeClr val="tx1"/>
                </a:solidFill>
                <a:latin typeface="Times New Roman" panose="02020603050405020304" pitchFamily="18" charset="0"/>
                <a:cs typeface="Times New Roman" panose="02020603050405020304" pitchFamily="18" charset="0"/>
              </a:rPr>
              <a:t>Pollution</a:t>
            </a:r>
            <a:r>
              <a:rPr lang="tr-TR" sz="1600" dirty="0" smtClean="0">
                <a:solidFill>
                  <a:schemeClr val="tx1"/>
                </a:solidFill>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ü"/>
            </a:pPr>
            <a:r>
              <a:rPr lang="en-US" sz="1600" dirty="0" smtClean="0">
                <a:solidFill>
                  <a:schemeClr val="tx1"/>
                </a:solidFill>
                <a:latin typeface="Times New Roman" panose="02020603050405020304" pitchFamily="18" charset="0"/>
                <a:cs typeface="Times New Roman" panose="02020603050405020304" pitchFamily="18" charset="0"/>
              </a:rPr>
              <a:t>60</a:t>
            </a:r>
            <a:r>
              <a:rPr lang="en-US" sz="1600" dirty="0">
                <a:solidFill>
                  <a:schemeClr val="tx1"/>
                </a:solidFill>
                <a:latin typeface="Times New Roman" panose="02020603050405020304" pitchFamily="18" charset="0"/>
                <a:cs typeface="Times New Roman" panose="02020603050405020304" pitchFamily="18" charset="0"/>
              </a:rPr>
              <a:t>% Water </a:t>
            </a:r>
            <a:r>
              <a:rPr lang="en-US" sz="1600" dirty="0" smtClean="0">
                <a:solidFill>
                  <a:schemeClr val="tx1"/>
                </a:solidFill>
                <a:latin typeface="Times New Roman" panose="02020603050405020304" pitchFamily="18" charset="0"/>
                <a:cs typeface="Times New Roman" panose="02020603050405020304" pitchFamily="18" charset="0"/>
              </a:rPr>
              <a:t>Saving</a:t>
            </a:r>
            <a:r>
              <a:rPr lang="tr-TR" sz="1600" dirty="0" smtClean="0">
                <a:solidFill>
                  <a:schemeClr val="tx1"/>
                </a:solidFill>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ü"/>
            </a:pPr>
            <a:r>
              <a:rPr lang="en-US" sz="1600" dirty="0" smtClean="0">
                <a:solidFill>
                  <a:schemeClr val="tx1"/>
                </a:solidFill>
                <a:latin typeface="Times New Roman" panose="02020603050405020304" pitchFamily="18" charset="0"/>
                <a:cs typeface="Times New Roman" panose="02020603050405020304" pitchFamily="18" charset="0"/>
              </a:rPr>
              <a:t>That </a:t>
            </a:r>
            <a:r>
              <a:rPr lang="en-US" sz="1600" dirty="0">
                <a:solidFill>
                  <a:schemeClr val="tx1"/>
                </a:solidFill>
                <a:latin typeface="Times New Roman" panose="02020603050405020304" pitchFamily="18" charset="0"/>
                <a:cs typeface="Times New Roman" panose="02020603050405020304" pitchFamily="18" charset="0"/>
              </a:rPr>
              <a:t>a 40% Reduction in Garbage Volume Can Be Achieved</a:t>
            </a:r>
            <a:r>
              <a:rPr lang="en-US" sz="1600" dirty="0" smtClean="0">
                <a:solidFill>
                  <a:schemeClr val="tx1"/>
                </a:solidFill>
                <a:latin typeface="Times New Roman" panose="02020603050405020304" pitchFamily="18" charset="0"/>
                <a:cs typeface="Times New Roman" panose="02020603050405020304" pitchFamily="18" charset="0"/>
              </a:rPr>
              <a:t>.</a:t>
            </a:r>
            <a:endParaRPr lang="tr-TR" sz="16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en-US" sz="1600" dirty="0">
                <a:solidFill>
                  <a:schemeClr val="tx1"/>
                </a:solidFill>
                <a:latin typeface="Times New Roman" panose="02020603050405020304" pitchFamily="18" charset="0"/>
                <a:cs typeface="Times New Roman" panose="02020603050405020304" pitchFamily="18" charset="0"/>
              </a:rPr>
              <a:t>With water-saving shower heads, you can reduce water consumption by 25</a:t>
            </a:r>
            <a:r>
              <a:rPr lang="en-US" sz="1600" dirty="0" smtClean="0">
                <a:solidFill>
                  <a:schemeClr val="tx1"/>
                </a:solidFill>
                <a:latin typeface="Times New Roman" panose="02020603050405020304" pitchFamily="18" charset="0"/>
                <a:cs typeface="Times New Roman" panose="02020603050405020304" pitchFamily="18" charset="0"/>
              </a:rPr>
              <a:t>%.</a:t>
            </a:r>
            <a:endParaRPr lang="tr-TR" sz="16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en-US" sz="1600" dirty="0" smtClean="0">
                <a:solidFill>
                  <a:schemeClr val="tx1"/>
                </a:solidFill>
                <a:latin typeface="Times New Roman" panose="02020603050405020304" pitchFamily="18" charset="0"/>
                <a:cs typeface="Times New Roman" panose="02020603050405020304" pitchFamily="18" charset="0"/>
              </a:rPr>
              <a:t>When </a:t>
            </a:r>
            <a:r>
              <a:rPr lang="en-US" sz="1600" dirty="0">
                <a:solidFill>
                  <a:schemeClr val="tx1"/>
                </a:solidFill>
                <a:latin typeface="Times New Roman" panose="02020603050405020304" pitchFamily="18" charset="0"/>
                <a:cs typeface="Times New Roman" panose="02020603050405020304" pitchFamily="18" charset="0"/>
              </a:rPr>
              <a:t>one ton of newsprint is recycled, cutting down 8 pine trees is </a:t>
            </a:r>
            <a:r>
              <a:rPr lang="en-US" sz="1600" dirty="0" smtClean="0">
                <a:solidFill>
                  <a:schemeClr val="tx1"/>
                </a:solidFill>
                <a:latin typeface="Times New Roman" panose="02020603050405020304" pitchFamily="18" charset="0"/>
                <a:cs typeface="Times New Roman" panose="02020603050405020304" pitchFamily="18" charset="0"/>
              </a:rPr>
              <a:t>prevented.</a:t>
            </a:r>
            <a:endParaRPr lang="tr-TR" sz="16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en-US" sz="1600" dirty="0" smtClean="0">
                <a:solidFill>
                  <a:schemeClr val="tx1"/>
                </a:solidFill>
                <a:latin typeface="Times New Roman" panose="02020603050405020304" pitchFamily="18" charset="0"/>
                <a:cs typeface="Times New Roman" panose="02020603050405020304" pitchFamily="18" charset="0"/>
              </a:rPr>
              <a:t>1 </a:t>
            </a:r>
            <a:r>
              <a:rPr lang="en-US" sz="1600" dirty="0">
                <a:solidFill>
                  <a:schemeClr val="tx1"/>
                </a:solidFill>
                <a:latin typeface="Times New Roman" panose="02020603050405020304" pitchFamily="18" charset="0"/>
                <a:cs typeface="Times New Roman" panose="02020603050405020304" pitchFamily="18" charset="0"/>
              </a:rPr>
              <a:t>liter of waste oil can pollute 1 million liters of drinking water.</a:t>
            </a:r>
            <a:endParaRPr lang="tr-TR" sz="1600" dirty="0">
              <a:solidFill>
                <a:schemeClr val="tx1"/>
              </a:solidFill>
              <a:latin typeface="Times New Roman" panose="02020603050405020304" pitchFamily="18" charset="0"/>
              <a:cs typeface="Times New Roman" panose="02020603050405020304" pitchFamily="18" charset="0"/>
            </a:endParaRPr>
          </a:p>
        </p:txBody>
      </p:sp>
      <p:pic>
        <p:nvPicPr>
          <p:cNvPr id="7" name="Resim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15852" y="630038"/>
            <a:ext cx="1171175" cy="709408"/>
          </a:xfrm>
          <a:prstGeom prst="rect">
            <a:avLst/>
          </a:prstGeom>
          <a:noFill/>
        </p:spPr>
      </p:pic>
    </p:spTree>
    <p:extLst>
      <p:ext uri="{BB962C8B-B14F-4D97-AF65-F5344CB8AC3E}">
        <p14:creationId xmlns:p14="http://schemas.microsoft.com/office/powerpoint/2010/main" val="25439043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200" b="1" dirty="0" smtClean="0">
                <a:solidFill>
                  <a:schemeClr val="accent2">
                    <a:lumMod val="75000"/>
                  </a:schemeClr>
                </a:solidFill>
                <a:latin typeface="Times New Roman" panose="02020603050405020304" pitchFamily="18" charset="0"/>
                <a:cs typeface="Times New Roman" panose="02020603050405020304" pitchFamily="18" charset="0"/>
              </a:rPr>
              <a:t>DEPOZİTO YÖNETİM SİSTEMİ</a:t>
            </a:r>
            <a:endParaRPr lang="tr-TR" sz="22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1295402" y="2521422"/>
            <a:ext cx="5158664" cy="3318936"/>
          </a:xfrm>
        </p:spPr>
        <p:txBody>
          <a:bodyPr>
            <a:normAutofit/>
          </a:bodyPr>
          <a:lstStyle/>
          <a:p>
            <a:r>
              <a:rPr lang="tr-TR" sz="2000" dirty="0">
                <a:latin typeface="Times New Roman" panose="02020603050405020304" pitchFamily="18" charset="0"/>
                <a:cs typeface="Times New Roman" panose="02020603050405020304" pitchFamily="18" charset="0"/>
              </a:rPr>
              <a:t>Depozito Yönetim Sistemi kapsamında ambalajların yeniden ekonomiye kazandırılması teşvik edilerek sürdürülebilir atık yönetimi politikaları güçlendirilmiştir. Depozito Yönetim Sistemi ile atıkların kaynağında ayrıştırılması teşvik edilerek sürdürülebilir turizm hedefleri </a:t>
            </a:r>
            <a:r>
              <a:rPr lang="tr-TR" sz="2000" dirty="0" smtClean="0">
                <a:latin typeface="Times New Roman" panose="02020603050405020304" pitchFamily="18" charset="0"/>
                <a:cs typeface="Times New Roman" panose="02020603050405020304" pitchFamily="18" charset="0"/>
              </a:rPr>
              <a:t>desteklenmektedir</a:t>
            </a:r>
            <a:r>
              <a:rPr lang="tr-TR" dirty="0" smtClean="0"/>
              <a:t>.</a:t>
            </a:r>
            <a:endParaRPr lang="tr-TR" dirty="0"/>
          </a:p>
        </p:txBody>
      </p:sp>
      <p:pic>
        <p:nvPicPr>
          <p:cNvPr id="4" name="Resim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5852" y="630038"/>
            <a:ext cx="1171175" cy="709408"/>
          </a:xfrm>
          <a:prstGeom prst="rect">
            <a:avLst/>
          </a:prstGeom>
          <a:noFill/>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2727" y="2825241"/>
            <a:ext cx="2143125" cy="214312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705095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200" b="1" dirty="0">
                <a:solidFill>
                  <a:schemeClr val="accent2">
                    <a:lumMod val="75000"/>
                  </a:schemeClr>
                </a:solidFill>
                <a:latin typeface="Times New Roman" panose="02020603050405020304" pitchFamily="18" charset="0"/>
                <a:cs typeface="Times New Roman" panose="02020603050405020304" pitchFamily="18" charset="0"/>
              </a:rPr>
              <a:t>DEPOSIT MANAGEMENT SYSTEM</a:t>
            </a:r>
          </a:p>
        </p:txBody>
      </p:sp>
      <p:sp>
        <p:nvSpPr>
          <p:cNvPr id="3" name="İçerik Yer Tutucusu 2"/>
          <p:cNvSpPr>
            <a:spLocks noGrp="1"/>
          </p:cNvSpPr>
          <p:nvPr>
            <p:ph idx="1"/>
          </p:nvPr>
        </p:nvSpPr>
        <p:spPr>
          <a:xfrm>
            <a:off x="1295402" y="2556932"/>
            <a:ext cx="4972234" cy="3318936"/>
          </a:xfrm>
        </p:spPr>
        <p:txBody>
          <a:bodyPr>
            <a:normAutofit/>
          </a:bodyPr>
          <a:lstStyle/>
          <a:p>
            <a:r>
              <a:rPr lang="en-US" sz="2000" dirty="0">
                <a:latin typeface="Times New Roman" panose="02020603050405020304" pitchFamily="18" charset="0"/>
                <a:cs typeface="Times New Roman" panose="02020603050405020304" pitchFamily="18" charset="0"/>
              </a:rPr>
              <a:t>Within the scope of the Deposit Management System, sustainable waste management policies have been strengthened by encouraging the reintroduction of packaging to the economy. With the Deposit Management System, sustainable tourism goals are supported by encouraging waste separation at the source.</a:t>
            </a:r>
            <a:endParaRPr lang="tr-TR" sz="2000" dirty="0">
              <a:latin typeface="Times New Roman" panose="02020603050405020304" pitchFamily="18" charset="0"/>
              <a:cs typeface="Times New Roman" panose="02020603050405020304" pitchFamily="18" charset="0"/>
            </a:endParaRPr>
          </a:p>
        </p:txBody>
      </p:sp>
      <p:pic>
        <p:nvPicPr>
          <p:cNvPr id="4" name="Resim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5852" y="630038"/>
            <a:ext cx="1171175" cy="709408"/>
          </a:xfrm>
          <a:prstGeom prst="rect">
            <a:avLst/>
          </a:prstGeom>
          <a:noFill/>
        </p:spPr>
      </p:pic>
      <p:pic>
        <p:nvPicPr>
          <p:cNvPr id="5" name="Resim 4"/>
          <p:cNvPicPr>
            <a:picLocks noChangeAspect="1"/>
          </p:cNvPicPr>
          <p:nvPr/>
        </p:nvPicPr>
        <p:blipFill rotWithShape="1">
          <a:blip r:embed="rId3">
            <a:extLst>
              <a:ext uri="{28A0092B-C50C-407E-A947-70E740481C1C}">
                <a14:useLocalDpi xmlns:a14="http://schemas.microsoft.com/office/drawing/2010/main" val="0"/>
              </a:ext>
            </a:extLst>
          </a:blip>
          <a:srcRect l="13489" t="5294" r="13934" b="3842"/>
          <a:stretch/>
        </p:blipFill>
        <p:spPr>
          <a:xfrm rot="16200000">
            <a:off x="7201323" y="1955501"/>
            <a:ext cx="2530769" cy="422059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82173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82929"/>
            <a:ext cx="10377996" cy="555707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967506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37061" y="770564"/>
            <a:ext cx="3505199" cy="551439"/>
          </a:xfrm>
        </p:spPr>
        <p:txBody>
          <a:bodyPr>
            <a:normAutofit/>
          </a:bodyPr>
          <a:lstStyle/>
          <a:p>
            <a:pPr algn="ctr"/>
            <a:r>
              <a:rPr lang="tr-TR" b="1" dirty="0">
                <a:solidFill>
                  <a:schemeClr val="accent2">
                    <a:lumMod val="75000"/>
                  </a:schemeClr>
                </a:solidFill>
                <a:latin typeface="Times New Roman" panose="02020603050405020304" pitchFamily="18" charset="0"/>
                <a:cs typeface="Times New Roman" panose="02020603050405020304" pitchFamily="18" charset="0"/>
              </a:rPr>
              <a:t>KANNTEN SIE DIESE?</a:t>
            </a:r>
          </a:p>
        </p:txBody>
      </p:sp>
      <p:sp>
        <p:nvSpPr>
          <p:cNvPr id="4" name="Metin Yer Tutucusu 3"/>
          <p:cNvSpPr>
            <a:spLocks noGrp="1"/>
          </p:cNvSpPr>
          <p:nvPr>
            <p:ph type="body" sz="half" idx="2"/>
          </p:nvPr>
        </p:nvSpPr>
        <p:spPr>
          <a:xfrm>
            <a:off x="760118" y="1507079"/>
            <a:ext cx="5609502" cy="5037714"/>
          </a:xfrm>
        </p:spPr>
        <p:txBody>
          <a:bodyPr>
            <a:normAutofit/>
          </a:bodyPr>
          <a:lstStyle/>
          <a:p>
            <a:pPr marL="285750" indent="-285750">
              <a:buFont typeface="Courier New" panose="02070309020205020404" pitchFamily="49" charset="0"/>
              <a:buChar char="o"/>
            </a:pPr>
            <a:r>
              <a:rPr lang="de-DE" sz="1600" dirty="0">
                <a:solidFill>
                  <a:schemeClr val="tx1"/>
                </a:solidFill>
                <a:latin typeface="Times New Roman" panose="02020603050405020304" pitchFamily="18" charset="0"/>
                <a:cs typeface="Times New Roman" panose="02020603050405020304" pitchFamily="18" charset="0"/>
              </a:rPr>
              <a:t>1 </a:t>
            </a:r>
            <a:r>
              <a:rPr lang="de-DE" sz="1600" dirty="0" err="1">
                <a:solidFill>
                  <a:schemeClr val="tx1"/>
                </a:solidFill>
                <a:latin typeface="Times New Roman" panose="02020603050405020304" pitchFamily="18" charset="0"/>
                <a:cs typeface="Times New Roman" panose="02020603050405020304" pitchFamily="18" charset="0"/>
              </a:rPr>
              <a:t>papier</a:t>
            </a:r>
            <a:r>
              <a:rPr lang="de-DE" sz="1600" dirty="0">
                <a:solidFill>
                  <a:schemeClr val="tx1"/>
                </a:solidFill>
                <a:latin typeface="Times New Roman" panose="02020603050405020304" pitchFamily="18" charset="0"/>
                <a:cs typeface="Times New Roman" panose="02020603050405020304" pitchFamily="18" charset="0"/>
              </a:rPr>
              <a:t> kann 5 mal wiederverwendet werden</a:t>
            </a:r>
            <a:r>
              <a:rPr lang="de-DE" sz="1600" dirty="0" smtClean="0">
                <a:solidFill>
                  <a:schemeClr val="tx1"/>
                </a:solidFill>
                <a:latin typeface="Times New Roman" panose="02020603050405020304" pitchFamily="18" charset="0"/>
                <a:cs typeface="Times New Roman" panose="02020603050405020304" pitchFamily="18" charset="0"/>
              </a:rPr>
              <a:t>,</a:t>
            </a:r>
            <a:endParaRPr lang="tr-TR" sz="16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de-DE" sz="1600" dirty="0" smtClean="0">
                <a:solidFill>
                  <a:schemeClr val="tx1"/>
                </a:solidFill>
                <a:latin typeface="Times New Roman" panose="02020603050405020304" pitchFamily="18" charset="0"/>
                <a:cs typeface="Times New Roman" panose="02020603050405020304" pitchFamily="18" charset="0"/>
              </a:rPr>
              <a:t>70 </a:t>
            </a:r>
            <a:r>
              <a:rPr lang="de-DE" sz="1600" dirty="0">
                <a:solidFill>
                  <a:schemeClr val="tx1"/>
                </a:solidFill>
                <a:latin typeface="Times New Roman" panose="02020603050405020304" pitchFamily="18" charset="0"/>
                <a:cs typeface="Times New Roman" panose="02020603050405020304" pitchFamily="18" charset="0"/>
              </a:rPr>
              <a:t>kg Altpapier gespart 1 Baum</a:t>
            </a:r>
            <a:r>
              <a:rPr lang="de-DE" sz="1600" dirty="0" smtClean="0">
                <a:solidFill>
                  <a:schemeClr val="tx1"/>
                </a:solidFill>
                <a:latin typeface="Times New Roman" panose="02020603050405020304" pitchFamily="18" charset="0"/>
                <a:cs typeface="Times New Roman" panose="02020603050405020304" pitchFamily="18" charset="0"/>
              </a:rPr>
              <a:t>,</a:t>
            </a:r>
            <a:endParaRPr lang="tr-TR" sz="16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de-DE" sz="1600" dirty="0" smtClean="0">
                <a:solidFill>
                  <a:schemeClr val="tx1"/>
                </a:solidFill>
                <a:latin typeface="Times New Roman" panose="02020603050405020304" pitchFamily="18" charset="0"/>
                <a:cs typeface="Times New Roman" panose="02020603050405020304" pitchFamily="18" charset="0"/>
              </a:rPr>
              <a:t>Altpapier </a:t>
            </a:r>
            <a:r>
              <a:rPr lang="de-DE" sz="1600" dirty="0">
                <a:solidFill>
                  <a:schemeClr val="tx1"/>
                </a:solidFill>
                <a:latin typeface="Times New Roman" panose="02020603050405020304" pitchFamily="18" charset="0"/>
                <a:cs typeface="Times New Roman" panose="02020603050405020304" pitchFamily="18" charset="0"/>
              </a:rPr>
              <a:t>statt Holz verwenden</a:t>
            </a:r>
            <a:r>
              <a:rPr lang="de-DE" sz="1600" dirty="0" smtClean="0">
                <a:solidFill>
                  <a:schemeClr val="tx1"/>
                </a:solidFill>
                <a:latin typeface="Times New Roman" panose="02020603050405020304" pitchFamily="18" charset="0"/>
                <a:cs typeface="Times New Roman" panose="02020603050405020304" pitchFamily="18" charset="0"/>
              </a:rPr>
              <a:t>,</a:t>
            </a:r>
            <a:endParaRPr lang="tr-TR" sz="16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de-DE" sz="1600" dirty="0" smtClean="0">
                <a:solidFill>
                  <a:schemeClr val="tx1"/>
                </a:solidFill>
                <a:latin typeface="Times New Roman" panose="02020603050405020304" pitchFamily="18" charset="0"/>
                <a:cs typeface="Times New Roman" panose="02020603050405020304" pitchFamily="18" charset="0"/>
              </a:rPr>
              <a:t>25-70</a:t>
            </a:r>
            <a:r>
              <a:rPr lang="de-DE" sz="1600" dirty="0">
                <a:solidFill>
                  <a:schemeClr val="tx1"/>
                </a:solidFill>
                <a:latin typeface="Times New Roman" panose="02020603050405020304" pitchFamily="18" charset="0"/>
                <a:cs typeface="Times New Roman" panose="02020603050405020304" pitchFamily="18" charset="0"/>
              </a:rPr>
              <a:t>% Energieeinsparung</a:t>
            </a:r>
            <a:r>
              <a:rPr lang="de-DE" sz="1600" dirty="0" smtClean="0">
                <a:solidFill>
                  <a:schemeClr val="tx1"/>
                </a:solidFill>
                <a:latin typeface="Times New Roman" panose="02020603050405020304" pitchFamily="18" charset="0"/>
                <a:cs typeface="Times New Roman" panose="02020603050405020304" pitchFamily="18" charset="0"/>
              </a:rPr>
              <a:t>:</a:t>
            </a:r>
            <a:endParaRPr lang="tr-TR" sz="16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de-DE" sz="1600" dirty="0" smtClean="0">
                <a:solidFill>
                  <a:schemeClr val="tx1"/>
                </a:solidFill>
                <a:latin typeface="Times New Roman" panose="02020603050405020304" pitchFamily="18" charset="0"/>
                <a:cs typeface="Times New Roman" panose="02020603050405020304" pitchFamily="18" charset="0"/>
              </a:rPr>
              <a:t>60</a:t>
            </a:r>
            <a:r>
              <a:rPr lang="de-DE" sz="1600" dirty="0">
                <a:solidFill>
                  <a:schemeClr val="tx1"/>
                </a:solidFill>
                <a:latin typeface="Times New Roman" panose="02020603050405020304" pitchFamily="18" charset="0"/>
                <a:cs typeface="Times New Roman" panose="02020603050405020304" pitchFamily="18" charset="0"/>
              </a:rPr>
              <a:t>% Reduzierung der </a:t>
            </a:r>
            <a:r>
              <a:rPr lang="de-DE" sz="1600" dirty="0" smtClean="0">
                <a:solidFill>
                  <a:schemeClr val="tx1"/>
                </a:solidFill>
                <a:latin typeface="Times New Roman" panose="02020603050405020304" pitchFamily="18" charset="0"/>
                <a:cs typeface="Times New Roman" panose="02020603050405020304" pitchFamily="18" charset="0"/>
              </a:rPr>
              <a:t>Luftverschmutzung</a:t>
            </a:r>
            <a:r>
              <a:rPr lang="tr-TR" sz="1600" dirty="0" smtClean="0">
                <a:solidFill>
                  <a:schemeClr val="tx1"/>
                </a:solidFill>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ü"/>
            </a:pPr>
            <a:r>
              <a:rPr lang="de-DE" sz="1600" dirty="0" smtClean="0">
                <a:solidFill>
                  <a:schemeClr val="tx1"/>
                </a:solidFill>
                <a:latin typeface="Times New Roman" panose="02020603050405020304" pitchFamily="18" charset="0"/>
                <a:cs typeface="Times New Roman" panose="02020603050405020304" pitchFamily="18" charset="0"/>
              </a:rPr>
              <a:t>40</a:t>
            </a:r>
            <a:r>
              <a:rPr lang="de-DE" sz="1600" dirty="0">
                <a:solidFill>
                  <a:schemeClr val="tx1"/>
                </a:solidFill>
                <a:latin typeface="Times New Roman" panose="02020603050405020304" pitchFamily="18" charset="0"/>
                <a:cs typeface="Times New Roman" panose="02020603050405020304" pitchFamily="18" charset="0"/>
              </a:rPr>
              <a:t>% Reduzierung der </a:t>
            </a:r>
            <a:r>
              <a:rPr lang="de-DE" sz="1600" dirty="0" smtClean="0">
                <a:solidFill>
                  <a:schemeClr val="tx1"/>
                </a:solidFill>
                <a:latin typeface="Times New Roman" panose="02020603050405020304" pitchFamily="18" charset="0"/>
                <a:cs typeface="Times New Roman" panose="02020603050405020304" pitchFamily="18" charset="0"/>
              </a:rPr>
              <a:t>Wasserverschmutzung</a:t>
            </a:r>
            <a:r>
              <a:rPr lang="tr-TR" sz="1600" dirty="0" smtClean="0">
                <a:solidFill>
                  <a:schemeClr val="tx1"/>
                </a:solidFill>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ü"/>
            </a:pPr>
            <a:r>
              <a:rPr lang="de-DE" sz="1600" dirty="0" smtClean="0">
                <a:solidFill>
                  <a:schemeClr val="tx1"/>
                </a:solidFill>
                <a:latin typeface="Times New Roman" panose="02020603050405020304" pitchFamily="18" charset="0"/>
                <a:cs typeface="Times New Roman" panose="02020603050405020304" pitchFamily="18" charset="0"/>
              </a:rPr>
              <a:t>60</a:t>
            </a:r>
            <a:r>
              <a:rPr lang="de-DE" sz="1600" dirty="0">
                <a:solidFill>
                  <a:schemeClr val="tx1"/>
                </a:solidFill>
                <a:latin typeface="Times New Roman" panose="02020603050405020304" pitchFamily="18" charset="0"/>
                <a:cs typeface="Times New Roman" panose="02020603050405020304" pitchFamily="18" charset="0"/>
              </a:rPr>
              <a:t>% </a:t>
            </a:r>
            <a:r>
              <a:rPr lang="de-DE" sz="1600" dirty="0" smtClean="0">
                <a:solidFill>
                  <a:schemeClr val="tx1"/>
                </a:solidFill>
                <a:latin typeface="Times New Roman" panose="02020603050405020304" pitchFamily="18" charset="0"/>
                <a:cs typeface="Times New Roman" panose="02020603050405020304" pitchFamily="18" charset="0"/>
              </a:rPr>
              <a:t>Wassereinsparung</a:t>
            </a:r>
            <a:r>
              <a:rPr lang="tr-TR" sz="1600" dirty="0" smtClean="0">
                <a:solidFill>
                  <a:schemeClr val="tx1"/>
                </a:solidFill>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ü"/>
            </a:pPr>
            <a:r>
              <a:rPr lang="de-DE" sz="1600" dirty="0" smtClean="0">
                <a:solidFill>
                  <a:schemeClr val="tx1"/>
                </a:solidFill>
                <a:latin typeface="Times New Roman" panose="02020603050405020304" pitchFamily="18" charset="0"/>
                <a:cs typeface="Times New Roman" panose="02020603050405020304" pitchFamily="18" charset="0"/>
              </a:rPr>
              <a:t>Dass </a:t>
            </a:r>
            <a:r>
              <a:rPr lang="de-DE" sz="1600" dirty="0">
                <a:solidFill>
                  <a:schemeClr val="tx1"/>
                </a:solidFill>
                <a:latin typeface="Times New Roman" panose="02020603050405020304" pitchFamily="18" charset="0"/>
                <a:cs typeface="Times New Roman" panose="02020603050405020304" pitchFamily="18" charset="0"/>
              </a:rPr>
              <a:t>eine Reduzierung des Müllvolumens um 40% erreicht werden kann</a:t>
            </a:r>
            <a:r>
              <a:rPr lang="de-DE" sz="1600" dirty="0" smtClean="0">
                <a:solidFill>
                  <a:schemeClr val="tx1"/>
                </a:solidFill>
                <a:latin typeface="Times New Roman" panose="02020603050405020304" pitchFamily="18" charset="0"/>
                <a:cs typeface="Times New Roman" panose="02020603050405020304" pitchFamily="18" charset="0"/>
              </a:rPr>
              <a:t>.</a:t>
            </a:r>
            <a:endParaRPr lang="tr-TR" sz="16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de-DE" sz="1600" dirty="0">
                <a:solidFill>
                  <a:schemeClr val="tx1"/>
                </a:solidFill>
                <a:latin typeface="Times New Roman" panose="02020603050405020304" pitchFamily="18" charset="0"/>
                <a:cs typeface="Times New Roman" panose="02020603050405020304" pitchFamily="18" charset="0"/>
              </a:rPr>
              <a:t>Mit wassersparenden Duschköpfen können Sie den Wasserverbrauch um 25% senken</a:t>
            </a:r>
            <a:r>
              <a:rPr lang="de-DE" sz="1600" dirty="0" smtClean="0">
                <a:solidFill>
                  <a:schemeClr val="tx1"/>
                </a:solidFill>
                <a:latin typeface="Times New Roman" panose="02020603050405020304" pitchFamily="18" charset="0"/>
                <a:cs typeface="Times New Roman" panose="02020603050405020304" pitchFamily="18" charset="0"/>
              </a:rPr>
              <a:t>.</a:t>
            </a:r>
            <a:endParaRPr lang="tr-TR" sz="16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de-DE" sz="1600" dirty="0" smtClean="0">
                <a:solidFill>
                  <a:schemeClr val="tx1"/>
                </a:solidFill>
                <a:latin typeface="Times New Roman" panose="02020603050405020304" pitchFamily="18" charset="0"/>
                <a:cs typeface="Times New Roman" panose="02020603050405020304" pitchFamily="18" charset="0"/>
              </a:rPr>
              <a:t>Wenn </a:t>
            </a:r>
            <a:r>
              <a:rPr lang="de-DE" sz="1600" dirty="0">
                <a:solidFill>
                  <a:schemeClr val="tx1"/>
                </a:solidFill>
                <a:latin typeface="Times New Roman" panose="02020603050405020304" pitchFamily="18" charset="0"/>
                <a:cs typeface="Times New Roman" panose="02020603050405020304" pitchFamily="18" charset="0"/>
              </a:rPr>
              <a:t>eine Tonne Zeitungspapier recycelt wird, wird das Fällen von 8 Kiefern verhindert</a:t>
            </a:r>
            <a:r>
              <a:rPr lang="de-DE" sz="1600" dirty="0" smtClean="0">
                <a:solidFill>
                  <a:schemeClr val="tx1"/>
                </a:solidFill>
                <a:latin typeface="Times New Roman" panose="02020603050405020304" pitchFamily="18" charset="0"/>
                <a:cs typeface="Times New Roman" panose="02020603050405020304" pitchFamily="18" charset="0"/>
              </a:rPr>
              <a:t>.</a:t>
            </a:r>
            <a:endParaRPr lang="tr-TR" sz="16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de-DE" sz="1600" dirty="0" smtClean="0">
                <a:solidFill>
                  <a:schemeClr val="tx1"/>
                </a:solidFill>
                <a:latin typeface="Times New Roman" panose="02020603050405020304" pitchFamily="18" charset="0"/>
                <a:cs typeface="Times New Roman" panose="02020603050405020304" pitchFamily="18" charset="0"/>
              </a:rPr>
              <a:t>1 </a:t>
            </a:r>
            <a:r>
              <a:rPr lang="de-DE" sz="1600" dirty="0">
                <a:solidFill>
                  <a:schemeClr val="tx1"/>
                </a:solidFill>
                <a:latin typeface="Times New Roman" panose="02020603050405020304" pitchFamily="18" charset="0"/>
                <a:cs typeface="Times New Roman" panose="02020603050405020304" pitchFamily="18" charset="0"/>
              </a:rPr>
              <a:t>Liter Altöl kann 1 Million Liter Trinkwasser verschmutzen.</a:t>
            </a:r>
            <a:endParaRPr lang="tr-TR" sz="1600" dirty="0">
              <a:solidFill>
                <a:schemeClr val="tx1"/>
              </a:solidFill>
              <a:latin typeface="Times New Roman" panose="02020603050405020304" pitchFamily="18" charset="0"/>
              <a:cs typeface="Times New Roman" panose="02020603050405020304" pitchFamily="18" charset="0"/>
            </a:endParaRPr>
          </a:p>
        </p:txBody>
      </p:sp>
      <p:pic>
        <p:nvPicPr>
          <p:cNvPr id="7" name="İçerik Yer Tutucusu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7759" y="2298738"/>
            <a:ext cx="4913981" cy="31703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Resim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15852" y="630038"/>
            <a:ext cx="1171175" cy="709408"/>
          </a:xfrm>
          <a:prstGeom prst="rect">
            <a:avLst/>
          </a:prstGeom>
          <a:noFill/>
        </p:spPr>
      </p:pic>
    </p:spTree>
    <p:extLst>
      <p:ext uri="{BB962C8B-B14F-4D97-AF65-F5344CB8AC3E}">
        <p14:creationId xmlns:p14="http://schemas.microsoft.com/office/powerpoint/2010/main" val="22710177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31023" y="880083"/>
            <a:ext cx="3505199" cy="457200"/>
          </a:xfrm>
        </p:spPr>
        <p:txBody>
          <a:bodyPr>
            <a:normAutofit/>
          </a:bodyPr>
          <a:lstStyle/>
          <a:p>
            <a:pPr algn="ctr"/>
            <a:r>
              <a:rPr lang="az-Cyrl-AZ" b="1" dirty="0">
                <a:solidFill>
                  <a:schemeClr val="accent2">
                    <a:lumMod val="75000"/>
                  </a:schemeClr>
                </a:solidFill>
                <a:latin typeface="Times New Roman" panose="02020603050405020304" pitchFamily="18" charset="0"/>
                <a:cs typeface="Times New Roman" panose="02020603050405020304" pitchFamily="18" charset="0"/>
              </a:rPr>
              <a:t>ВЫ ЗНАЛИ ИХ?</a:t>
            </a:r>
            <a:endParaRPr lang="tr-TR" b="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7" name="İçerik Yer Tutucus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19938" y="2324100"/>
            <a:ext cx="2066925"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Metin Yer Tutucusu 3"/>
          <p:cNvSpPr>
            <a:spLocks noGrp="1"/>
          </p:cNvSpPr>
          <p:nvPr>
            <p:ph type="body" sz="half" idx="2"/>
          </p:nvPr>
        </p:nvSpPr>
        <p:spPr>
          <a:xfrm>
            <a:off x="1006001" y="1527591"/>
            <a:ext cx="5221575" cy="5065423"/>
          </a:xfrm>
        </p:spPr>
        <p:txBody>
          <a:bodyPr>
            <a:normAutofit/>
          </a:bodyPr>
          <a:lstStyle/>
          <a:p>
            <a:pPr marL="285750" indent="-285750">
              <a:buFont typeface="Courier New" panose="02070309020205020404" pitchFamily="49" charset="0"/>
              <a:buChar char="o"/>
            </a:pPr>
            <a:r>
              <a:rPr lang="ru-RU" sz="1600" dirty="0">
                <a:solidFill>
                  <a:schemeClr val="tx1"/>
                </a:solidFill>
                <a:latin typeface="Times New Roman" panose="02020603050405020304" pitchFamily="18" charset="0"/>
                <a:cs typeface="Times New Roman" panose="02020603050405020304" pitchFamily="18" charset="0"/>
              </a:rPr>
              <a:t>1 бумагу можно использовать повторно 5 раз</a:t>
            </a:r>
            <a:r>
              <a:rPr lang="ru-RU" sz="1600" dirty="0" smtClean="0">
                <a:solidFill>
                  <a:schemeClr val="tx1"/>
                </a:solidFill>
                <a:latin typeface="Times New Roman" panose="02020603050405020304" pitchFamily="18" charset="0"/>
                <a:cs typeface="Times New Roman" panose="02020603050405020304" pitchFamily="18" charset="0"/>
              </a:rPr>
              <a:t>,</a:t>
            </a:r>
            <a:endParaRPr lang="tr-TR" sz="16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ru-RU" sz="1600" dirty="0" smtClean="0">
                <a:solidFill>
                  <a:schemeClr val="tx1"/>
                </a:solidFill>
                <a:latin typeface="Times New Roman" panose="02020603050405020304" pitchFamily="18" charset="0"/>
                <a:cs typeface="Times New Roman" panose="02020603050405020304" pitchFamily="18" charset="0"/>
              </a:rPr>
              <a:t>экономия </a:t>
            </a:r>
            <a:r>
              <a:rPr lang="ru-RU" sz="1600" dirty="0">
                <a:solidFill>
                  <a:schemeClr val="tx1"/>
                </a:solidFill>
                <a:latin typeface="Times New Roman" panose="02020603050405020304" pitchFamily="18" charset="0"/>
                <a:cs typeface="Times New Roman" panose="02020603050405020304" pitchFamily="18" charset="0"/>
              </a:rPr>
              <a:t>70 кг макулатуры на 1 дереве</a:t>
            </a:r>
            <a:r>
              <a:rPr lang="ru-RU" sz="1600" dirty="0" smtClean="0">
                <a:solidFill>
                  <a:schemeClr val="tx1"/>
                </a:solidFill>
                <a:latin typeface="Times New Roman" panose="02020603050405020304" pitchFamily="18" charset="0"/>
                <a:cs typeface="Times New Roman" panose="02020603050405020304" pitchFamily="18" charset="0"/>
              </a:rPr>
              <a:t>,</a:t>
            </a:r>
            <a:endParaRPr lang="tr-TR" sz="16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ru-RU" sz="1600" dirty="0" smtClean="0">
                <a:solidFill>
                  <a:schemeClr val="tx1"/>
                </a:solidFill>
                <a:latin typeface="Times New Roman" panose="02020603050405020304" pitchFamily="18" charset="0"/>
                <a:cs typeface="Times New Roman" panose="02020603050405020304" pitchFamily="18" charset="0"/>
              </a:rPr>
              <a:t>использование </a:t>
            </a:r>
            <a:r>
              <a:rPr lang="ru-RU" sz="1600" dirty="0">
                <a:solidFill>
                  <a:schemeClr val="tx1"/>
                </a:solidFill>
                <a:latin typeface="Times New Roman" panose="02020603050405020304" pitchFamily="18" charset="0"/>
                <a:cs typeface="Times New Roman" panose="02020603050405020304" pitchFamily="18" charset="0"/>
              </a:rPr>
              <a:t>макулатуры вместо древесины</a:t>
            </a:r>
            <a:r>
              <a:rPr lang="ru-RU" sz="1600" dirty="0" smtClean="0">
                <a:solidFill>
                  <a:schemeClr val="tx1"/>
                </a:solidFill>
                <a:latin typeface="Times New Roman" panose="02020603050405020304" pitchFamily="18" charset="0"/>
                <a:cs typeface="Times New Roman" panose="02020603050405020304" pitchFamily="18" charset="0"/>
              </a:rPr>
              <a:t>,</a:t>
            </a:r>
            <a:endParaRPr lang="tr-TR" sz="16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ru-RU" sz="1600" dirty="0" smtClean="0">
                <a:solidFill>
                  <a:schemeClr val="tx1"/>
                </a:solidFill>
                <a:latin typeface="Times New Roman" panose="02020603050405020304" pitchFamily="18" charset="0"/>
                <a:cs typeface="Times New Roman" panose="02020603050405020304" pitchFamily="18" charset="0"/>
              </a:rPr>
              <a:t>экономия </a:t>
            </a:r>
            <a:r>
              <a:rPr lang="ru-RU" sz="1600" dirty="0">
                <a:solidFill>
                  <a:schemeClr val="tx1"/>
                </a:solidFill>
                <a:latin typeface="Times New Roman" panose="02020603050405020304" pitchFamily="18" charset="0"/>
                <a:cs typeface="Times New Roman" panose="02020603050405020304" pitchFamily="18" charset="0"/>
              </a:rPr>
              <a:t>энергии на 25-70</a:t>
            </a:r>
            <a:r>
              <a:rPr lang="ru-RU" sz="1600" dirty="0" smtClean="0">
                <a:solidFill>
                  <a:schemeClr val="tx1"/>
                </a:solidFill>
                <a:latin typeface="Times New Roman" panose="02020603050405020304" pitchFamily="18" charset="0"/>
                <a:cs typeface="Times New Roman" panose="02020603050405020304" pitchFamily="18" charset="0"/>
              </a:rPr>
              <a:t>:</a:t>
            </a:r>
            <a:endParaRPr lang="tr-TR" sz="16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ru-RU" sz="1600" dirty="0">
                <a:solidFill>
                  <a:schemeClr val="tx1"/>
                </a:solidFill>
                <a:latin typeface="Times New Roman" panose="02020603050405020304" pitchFamily="18" charset="0"/>
                <a:cs typeface="Times New Roman" panose="02020603050405020304" pitchFamily="18" charset="0"/>
              </a:rPr>
              <a:t>Сокращение загрязнения воздуха на 60</a:t>
            </a:r>
            <a:r>
              <a:rPr lang="ru-RU" sz="1600" dirty="0" smtClean="0">
                <a:solidFill>
                  <a:schemeClr val="tx1"/>
                </a:solidFill>
                <a:latin typeface="Times New Roman" panose="02020603050405020304" pitchFamily="18" charset="0"/>
                <a:cs typeface="Times New Roman" panose="02020603050405020304" pitchFamily="18" charset="0"/>
              </a:rPr>
              <a:t>%,</a:t>
            </a:r>
            <a:endParaRPr lang="tr-TR" sz="16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сокращение загрязнения воды на40%, </a:t>
            </a:r>
            <a:endParaRPr lang="tr-TR" sz="16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ru-RU" sz="1600" dirty="0" smtClean="0">
                <a:solidFill>
                  <a:schemeClr val="tx1"/>
                </a:solidFill>
                <a:latin typeface="Times New Roman" panose="02020603050405020304" pitchFamily="18" charset="0"/>
                <a:cs typeface="Times New Roman" panose="02020603050405020304" pitchFamily="18" charset="0"/>
              </a:rPr>
              <a:t>экономия </a:t>
            </a:r>
            <a:r>
              <a:rPr lang="ru-RU" sz="1600" dirty="0">
                <a:solidFill>
                  <a:schemeClr val="tx1"/>
                </a:solidFill>
                <a:latin typeface="Times New Roman" panose="02020603050405020304" pitchFamily="18" charset="0"/>
                <a:cs typeface="Times New Roman" panose="02020603050405020304" pitchFamily="18" charset="0"/>
              </a:rPr>
              <a:t>воды на 60</a:t>
            </a:r>
            <a:r>
              <a:rPr lang="ru-RU" sz="1600" dirty="0" smtClean="0">
                <a:solidFill>
                  <a:schemeClr val="tx1"/>
                </a:solidFill>
                <a:latin typeface="Times New Roman" panose="02020603050405020304" pitchFamily="18" charset="0"/>
                <a:cs typeface="Times New Roman" panose="02020603050405020304" pitchFamily="18" charset="0"/>
              </a:rPr>
              <a:t>%,</a:t>
            </a:r>
            <a:endParaRPr lang="tr-TR" sz="16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ru-RU" sz="1600" dirty="0" smtClean="0">
                <a:solidFill>
                  <a:schemeClr val="tx1"/>
                </a:solidFill>
                <a:latin typeface="Times New Roman" panose="02020603050405020304" pitchFamily="18" charset="0"/>
                <a:cs typeface="Times New Roman" panose="02020603050405020304" pitchFamily="18" charset="0"/>
              </a:rPr>
              <a:t>что </a:t>
            </a:r>
            <a:r>
              <a:rPr lang="ru-RU" sz="1600" dirty="0">
                <a:solidFill>
                  <a:schemeClr val="tx1"/>
                </a:solidFill>
                <a:latin typeface="Times New Roman" panose="02020603050405020304" pitchFamily="18" charset="0"/>
                <a:cs typeface="Times New Roman" panose="02020603050405020304" pitchFamily="18" charset="0"/>
              </a:rPr>
              <a:t>позволяет сократить объем мусора на 40</a:t>
            </a:r>
            <a:r>
              <a:rPr lang="ru-RU" sz="1600" dirty="0" smtClean="0">
                <a:solidFill>
                  <a:schemeClr val="tx1"/>
                </a:solidFill>
                <a:latin typeface="Times New Roman" panose="02020603050405020304" pitchFamily="18" charset="0"/>
                <a:cs typeface="Times New Roman" panose="02020603050405020304" pitchFamily="18" charset="0"/>
              </a:rPr>
              <a:t>%.</a:t>
            </a:r>
            <a:endParaRPr lang="tr-TR" sz="16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ru-RU" sz="1600" dirty="0">
                <a:solidFill>
                  <a:schemeClr val="tx1"/>
                </a:solidFill>
                <a:latin typeface="Times New Roman" panose="02020603050405020304" pitchFamily="18" charset="0"/>
                <a:cs typeface="Times New Roman" panose="02020603050405020304" pitchFamily="18" charset="0"/>
              </a:rPr>
              <a:t>Водосберегающие насадки для душа позволяют сократить потребление воды на 25</a:t>
            </a:r>
            <a:r>
              <a:rPr lang="ru-RU" sz="1600" dirty="0" smtClean="0">
                <a:solidFill>
                  <a:schemeClr val="tx1"/>
                </a:solidFill>
                <a:latin typeface="Times New Roman" panose="02020603050405020304" pitchFamily="18" charset="0"/>
                <a:cs typeface="Times New Roman" panose="02020603050405020304" pitchFamily="18" charset="0"/>
              </a:rPr>
              <a:t>%.</a:t>
            </a:r>
            <a:endParaRPr lang="tr-TR" sz="16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ru-RU" sz="1600" dirty="0" smtClean="0">
                <a:solidFill>
                  <a:schemeClr val="tx1"/>
                </a:solidFill>
                <a:latin typeface="Times New Roman" panose="02020603050405020304" pitchFamily="18" charset="0"/>
                <a:cs typeface="Times New Roman" panose="02020603050405020304" pitchFamily="18" charset="0"/>
              </a:rPr>
              <a:t>Переработка </a:t>
            </a:r>
            <a:r>
              <a:rPr lang="ru-RU" sz="1600" dirty="0">
                <a:solidFill>
                  <a:schemeClr val="tx1"/>
                </a:solidFill>
                <a:latin typeface="Times New Roman" panose="02020603050405020304" pitchFamily="18" charset="0"/>
                <a:cs typeface="Times New Roman" panose="02020603050405020304" pitchFamily="18" charset="0"/>
              </a:rPr>
              <a:t>тонны газетной бумаги предотвратит вырубку 8 </a:t>
            </a:r>
            <a:r>
              <a:rPr lang="ru-RU" sz="1600" dirty="0" smtClean="0">
                <a:solidFill>
                  <a:schemeClr val="tx1"/>
                </a:solidFill>
                <a:latin typeface="Times New Roman" panose="02020603050405020304" pitchFamily="18" charset="0"/>
                <a:cs typeface="Times New Roman" panose="02020603050405020304" pitchFamily="18" charset="0"/>
              </a:rPr>
              <a:t>сосен.</a:t>
            </a:r>
            <a:endParaRPr lang="tr-TR" sz="16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ru-RU" sz="1600" dirty="0" smtClean="0">
                <a:solidFill>
                  <a:schemeClr val="tx1"/>
                </a:solidFill>
                <a:latin typeface="Times New Roman" panose="02020603050405020304" pitchFamily="18" charset="0"/>
                <a:cs typeface="Times New Roman" panose="02020603050405020304" pitchFamily="18" charset="0"/>
              </a:rPr>
              <a:t>1 </a:t>
            </a:r>
            <a:r>
              <a:rPr lang="ru-RU" sz="1600" dirty="0">
                <a:solidFill>
                  <a:schemeClr val="tx1"/>
                </a:solidFill>
                <a:latin typeface="Times New Roman" panose="02020603050405020304" pitchFamily="18" charset="0"/>
                <a:cs typeface="Times New Roman" panose="02020603050405020304" pitchFamily="18" charset="0"/>
              </a:rPr>
              <a:t>литр отработанного масла может загрязнить 1 миллион литров питьевой воды.</a:t>
            </a:r>
            <a:endParaRPr lang="tr-TR" sz="1600" dirty="0">
              <a:solidFill>
                <a:schemeClr val="tx1"/>
              </a:solidFill>
              <a:latin typeface="Times New Roman" panose="02020603050405020304" pitchFamily="18" charset="0"/>
              <a:cs typeface="Times New Roman" panose="02020603050405020304" pitchFamily="18" charset="0"/>
            </a:endParaRPr>
          </a:p>
        </p:txBody>
      </p:sp>
      <p:pic>
        <p:nvPicPr>
          <p:cNvPr id="6" name="Resim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15852" y="630038"/>
            <a:ext cx="1171175" cy="709408"/>
          </a:xfrm>
          <a:prstGeom prst="rect">
            <a:avLst/>
          </a:prstGeom>
          <a:noFill/>
        </p:spPr>
      </p:pic>
    </p:spTree>
    <p:extLst>
      <p:ext uri="{BB962C8B-B14F-4D97-AF65-F5344CB8AC3E}">
        <p14:creationId xmlns:p14="http://schemas.microsoft.com/office/powerpoint/2010/main" val="26099209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70109" y="2392948"/>
            <a:ext cx="2143125" cy="2143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Metin Yer Tutucusu 3"/>
          <p:cNvSpPr>
            <a:spLocks noGrp="1"/>
          </p:cNvSpPr>
          <p:nvPr>
            <p:ph type="body" sz="half" idx="2"/>
          </p:nvPr>
        </p:nvSpPr>
        <p:spPr>
          <a:xfrm>
            <a:off x="1633761" y="744782"/>
            <a:ext cx="4487284" cy="6276109"/>
          </a:xfrm>
        </p:spPr>
        <p:txBody>
          <a:bodyPr>
            <a:normAutofit/>
          </a:bodyPr>
          <a:lstStyle/>
          <a:p>
            <a:pPr algn="ctr"/>
            <a:r>
              <a:rPr lang="tr-TR" sz="1400" b="1" dirty="0" smtClean="0">
                <a:latin typeface="Times New Roman" panose="02020603050405020304" pitchFamily="18" charset="0"/>
                <a:cs typeface="Times New Roman" panose="02020603050405020304" pitchFamily="18" charset="0"/>
              </a:rPr>
              <a:t>TIBBİ ATIK</a:t>
            </a:r>
          </a:p>
          <a:p>
            <a:pPr algn="ctr"/>
            <a:r>
              <a:rPr lang="tr-TR" sz="1400" b="1" dirty="0" smtClean="0">
                <a:latin typeface="Times New Roman" panose="02020603050405020304" pitchFamily="18" charset="0"/>
                <a:cs typeface="Times New Roman" panose="02020603050405020304" pitchFamily="18" charset="0"/>
              </a:rPr>
              <a:t>MEDICAL WASTE</a:t>
            </a:r>
          </a:p>
          <a:p>
            <a:pPr algn="ctr"/>
            <a:r>
              <a:rPr lang="tr-TR" sz="1400" b="1" dirty="0" smtClean="0">
                <a:latin typeface="Times New Roman" panose="02020603050405020304" pitchFamily="18" charset="0"/>
                <a:cs typeface="Times New Roman" panose="02020603050405020304" pitchFamily="18" charset="0"/>
              </a:rPr>
              <a:t>MEDİZİNİSCHE ABFÄLLE</a:t>
            </a:r>
          </a:p>
          <a:p>
            <a:pPr algn="ctr"/>
            <a:r>
              <a:rPr lang="az-Cyrl-AZ" sz="1400" b="1" dirty="0" smtClean="0">
                <a:latin typeface="Times New Roman" panose="02020603050405020304" pitchFamily="18" charset="0"/>
                <a:cs typeface="Times New Roman" panose="02020603050405020304" pitchFamily="18" charset="0"/>
              </a:rPr>
              <a:t>МЕДИЦИНСКИЕ ОТХОДЫ</a:t>
            </a:r>
            <a:endParaRPr lang="tr-TR" sz="1400" b="1" dirty="0" smtClean="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tr-TR" sz="1400" dirty="0" smtClean="0">
                <a:solidFill>
                  <a:schemeClr val="tx1"/>
                </a:solidFill>
                <a:latin typeface="Times New Roman" panose="02020603050405020304" pitchFamily="18" charset="0"/>
                <a:cs typeface="Times New Roman" panose="02020603050405020304" pitchFamily="18" charset="0"/>
              </a:rPr>
              <a:t>Tıbbi atıklar, doğaya geri dönüşü olanaksız yıkımlar bırakırken, canlı bedenlere, insana onarılmaz sağlık sorunları ortaya çıkartır. Kullanmadığınız bu tip zararlı atıkları lütfen oda görevlisine teslim ediniz.</a:t>
            </a:r>
          </a:p>
          <a:p>
            <a:pPr marL="285750" indent="-285750">
              <a:buFont typeface="Courier New" panose="02070309020205020404" pitchFamily="49" charset="0"/>
              <a:buChar char="o"/>
            </a:pPr>
            <a:r>
              <a:rPr lang="tr-TR" sz="1400" dirty="0" err="1" smtClean="0">
                <a:solidFill>
                  <a:schemeClr val="tx1"/>
                </a:solidFill>
                <a:latin typeface="Times New Roman" panose="02020603050405020304" pitchFamily="18" charset="0"/>
                <a:cs typeface="Times New Roman" panose="02020603050405020304" pitchFamily="18" charset="0"/>
              </a:rPr>
              <a:t>Medical</a:t>
            </a:r>
            <a:r>
              <a:rPr lang="tr-TR" sz="1400" dirty="0" smtClean="0">
                <a:solidFill>
                  <a:schemeClr val="tx1"/>
                </a:solidFill>
                <a:latin typeface="Times New Roman" panose="02020603050405020304" pitchFamily="18" charset="0"/>
                <a:cs typeface="Times New Roman" panose="02020603050405020304" pitchFamily="18" charset="0"/>
              </a:rPr>
              <a:t> </a:t>
            </a:r>
            <a:r>
              <a:rPr lang="tr-TR" sz="1400" dirty="0" err="1" smtClean="0">
                <a:solidFill>
                  <a:schemeClr val="tx1"/>
                </a:solidFill>
                <a:latin typeface="Times New Roman" panose="02020603050405020304" pitchFamily="18" charset="0"/>
                <a:cs typeface="Times New Roman" panose="02020603050405020304" pitchFamily="18" charset="0"/>
              </a:rPr>
              <a:t>waste</a:t>
            </a:r>
            <a:r>
              <a:rPr lang="tr-TR" sz="1400" dirty="0" smtClean="0">
                <a:solidFill>
                  <a:schemeClr val="tx1"/>
                </a:solidFill>
                <a:latin typeface="Times New Roman" panose="02020603050405020304" pitchFamily="18" charset="0"/>
                <a:cs typeface="Times New Roman" panose="02020603050405020304" pitchFamily="18" charset="0"/>
              </a:rPr>
              <a:t> </a:t>
            </a:r>
            <a:r>
              <a:rPr lang="tr-TR" sz="1400" dirty="0" err="1" smtClean="0">
                <a:solidFill>
                  <a:schemeClr val="tx1"/>
                </a:solidFill>
                <a:latin typeface="Times New Roman" panose="02020603050405020304" pitchFamily="18" charset="0"/>
                <a:cs typeface="Times New Roman" panose="02020603050405020304" pitchFamily="18" charset="0"/>
              </a:rPr>
              <a:t>cause</a:t>
            </a:r>
            <a:r>
              <a:rPr lang="tr-TR" sz="1400" dirty="0" smtClean="0">
                <a:solidFill>
                  <a:schemeClr val="tx1"/>
                </a:solidFill>
                <a:latin typeface="Times New Roman" panose="02020603050405020304" pitchFamily="18" charset="0"/>
                <a:cs typeface="Times New Roman" panose="02020603050405020304" pitchFamily="18" charset="0"/>
              </a:rPr>
              <a:t> </a:t>
            </a:r>
            <a:r>
              <a:rPr lang="tr-TR" sz="1400" dirty="0" err="1" smtClean="0">
                <a:solidFill>
                  <a:schemeClr val="tx1"/>
                </a:solidFill>
                <a:latin typeface="Times New Roman" panose="02020603050405020304" pitchFamily="18" charset="0"/>
                <a:cs typeface="Times New Roman" panose="02020603050405020304" pitchFamily="18" charset="0"/>
              </a:rPr>
              <a:t>damage</a:t>
            </a:r>
            <a:r>
              <a:rPr lang="tr-TR" sz="1400" dirty="0" smtClean="0">
                <a:solidFill>
                  <a:schemeClr val="tx1"/>
                </a:solidFill>
                <a:latin typeface="Times New Roman" panose="02020603050405020304" pitchFamily="18" charset="0"/>
                <a:cs typeface="Times New Roman" panose="02020603050405020304" pitchFamily="18" charset="0"/>
              </a:rPr>
              <a:t> in </a:t>
            </a:r>
            <a:r>
              <a:rPr lang="tr-TR" sz="1400" dirty="0" err="1" smtClean="0">
                <a:solidFill>
                  <a:schemeClr val="tx1"/>
                </a:solidFill>
                <a:latin typeface="Times New Roman" panose="02020603050405020304" pitchFamily="18" charset="0"/>
                <a:cs typeface="Times New Roman" panose="02020603050405020304" pitchFamily="18" charset="0"/>
              </a:rPr>
              <a:t>the</a:t>
            </a:r>
            <a:r>
              <a:rPr lang="tr-TR" sz="1400" dirty="0" smtClean="0">
                <a:solidFill>
                  <a:schemeClr val="tx1"/>
                </a:solidFill>
                <a:latin typeface="Times New Roman" panose="02020603050405020304" pitchFamily="18" charset="0"/>
                <a:cs typeface="Times New Roman" panose="02020603050405020304" pitchFamily="18" charset="0"/>
              </a:rPr>
              <a:t> </a:t>
            </a:r>
            <a:r>
              <a:rPr lang="tr-TR" sz="1400" dirty="0" err="1" smtClean="0">
                <a:solidFill>
                  <a:schemeClr val="tx1"/>
                </a:solidFill>
                <a:latin typeface="Times New Roman" panose="02020603050405020304" pitchFamily="18" charset="0"/>
                <a:cs typeface="Times New Roman" panose="02020603050405020304" pitchFamily="18" charset="0"/>
              </a:rPr>
              <a:t>nature</a:t>
            </a:r>
            <a:r>
              <a:rPr lang="tr-TR" sz="1400" dirty="0" smtClean="0">
                <a:solidFill>
                  <a:schemeClr val="tx1"/>
                </a:solidFill>
                <a:latin typeface="Times New Roman" panose="02020603050405020304" pitchFamily="18" charset="0"/>
                <a:cs typeface="Times New Roman" panose="02020603050405020304" pitchFamily="18" charset="0"/>
              </a:rPr>
              <a:t> </a:t>
            </a:r>
            <a:r>
              <a:rPr lang="tr-TR" sz="1400" dirty="0" err="1" smtClean="0">
                <a:solidFill>
                  <a:schemeClr val="tx1"/>
                </a:solidFill>
                <a:latin typeface="Times New Roman" panose="02020603050405020304" pitchFamily="18" charset="0"/>
                <a:cs typeface="Times New Roman" panose="02020603050405020304" pitchFamily="18" charset="0"/>
              </a:rPr>
              <a:t>which</a:t>
            </a:r>
            <a:r>
              <a:rPr lang="tr-TR" sz="1400" dirty="0" smtClean="0">
                <a:solidFill>
                  <a:schemeClr val="tx1"/>
                </a:solidFill>
                <a:latin typeface="Times New Roman" panose="02020603050405020304" pitchFamily="18" charset="0"/>
                <a:cs typeface="Times New Roman" panose="02020603050405020304" pitchFamily="18" charset="0"/>
              </a:rPr>
              <a:t> </a:t>
            </a:r>
            <a:r>
              <a:rPr lang="tr-TR" sz="1400" dirty="0" err="1" smtClean="0">
                <a:solidFill>
                  <a:schemeClr val="tx1"/>
                </a:solidFill>
                <a:latin typeface="Times New Roman" panose="02020603050405020304" pitchFamily="18" charset="0"/>
                <a:cs typeface="Times New Roman" panose="02020603050405020304" pitchFamily="18" charset="0"/>
              </a:rPr>
              <a:t>cannot</a:t>
            </a:r>
            <a:r>
              <a:rPr lang="tr-TR" sz="1400" dirty="0" smtClean="0">
                <a:solidFill>
                  <a:schemeClr val="tx1"/>
                </a:solidFill>
                <a:latin typeface="Times New Roman" panose="02020603050405020304" pitchFamily="18" charset="0"/>
                <a:cs typeface="Times New Roman" panose="02020603050405020304" pitchFamily="18" charset="0"/>
              </a:rPr>
              <a:t> be </a:t>
            </a:r>
            <a:r>
              <a:rPr lang="tr-TR" sz="1400" dirty="0" err="1" smtClean="0">
                <a:solidFill>
                  <a:schemeClr val="tx1"/>
                </a:solidFill>
                <a:latin typeface="Times New Roman" panose="02020603050405020304" pitchFamily="18" charset="0"/>
                <a:cs typeface="Times New Roman" panose="02020603050405020304" pitchFamily="18" charset="0"/>
              </a:rPr>
              <a:t>undone</a:t>
            </a:r>
            <a:r>
              <a:rPr lang="tr-TR" sz="1400" dirty="0" smtClean="0">
                <a:solidFill>
                  <a:schemeClr val="tx1"/>
                </a:solidFill>
                <a:latin typeface="Times New Roman" panose="02020603050405020304" pitchFamily="18" charset="0"/>
                <a:cs typeface="Times New Roman" panose="02020603050405020304" pitchFamily="18" charset="0"/>
              </a:rPr>
              <a:t>. </a:t>
            </a:r>
            <a:r>
              <a:rPr lang="tr-TR" sz="1400" dirty="0" err="1" smtClean="0">
                <a:solidFill>
                  <a:schemeClr val="tx1"/>
                </a:solidFill>
                <a:latin typeface="Times New Roman" panose="02020603050405020304" pitchFamily="18" charset="0"/>
                <a:cs typeface="Times New Roman" panose="02020603050405020304" pitchFamily="18" charset="0"/>
              </a:rPr>
              <a:t>We</a:t>
            </a:r>
            <a:r>
              <a:rPr lang="tr-TR" sz="1400" dirty="0" smtClean="0">
                <a:solidFill>
                  <a:schemeClr val="tx1"/>
                </a:solidFill>
                <a:latin typeface="Times New Roman" panose="02020603050405020304" pitchFamily="18" charset="0"/>
                <a:cs typeface="Times New Roman" panose="02020603050405020304" pitchFamily="18" charset="0"/>
              </a:rPr>
              <a:t> </a:t>
            </a:r>
            <a:r>
              <a:rPr lang="tr-TR" sz="1400" dirty="0" err="1" smtClean="0">
                <a:solidFill>
                  <a:schemeClr val="tx1"/>
                </a:solidFill>
                <a:latin typeface="Times New Roman" panose="02020603050405020304" pitchFamily="18" charset="0"/>
                <a:cs typeface="Times New Roman" panose="02020603050405020304" pitchFamily="18" charset="0"/>
              </a:rPr>
              <a:t>kindly</a:t>
            </a:r>
            <a:r>
              <a:rPr lang="tr-TR" sz="1400" dirty="0" smtClean="0">
                <a:solidFill>
                  <a:schemeClr val="tx1"/>
                </a:solidFill>
                <a:latin typeface="Times New Roman" panose="02020603050405020304" pitchFamily="18" charset="0"/>
                <a:cs typeface="Times New Roman" panose="02020603050405020304" pitchFamily="18" charset="0"/>
              </a:rPr>
              <a:t> ask </a:t>
            </a:r>
            <a:r>
              <a:rPr lang="tr-TR" sz="1400" dirty="0" err="1" smtClean="0">
                <a:solidFill>
                  <a:schemeClr val="tx1"/>
                </a:solidFill>
                <a:latin typeface="Times New Roman" panose="02020603050405020304" pitchFamily="18" charset="0"/>
                <a:cs typeface="Times New Roman" panose="02020603050405020304" pitchFamily="18" charset="0"/>
              </a:rPr>
              <a:t>you</a:t>
            </a:r>
            <a:r>
              <a:rPr lang="tr-TR" sz="1400" dirty="0" smtClean="0">
                <a:solidFill>
                  <a:schemeClr val="tx1"/>
                </a:solidFill>
                <a:latin typeface="Times New Roman" panose="02020603050405020304" pitchFamily="18" charset="0"/>
                <a:cs typeface="Times New Roman" panose="02020603050405020304" pitchFamily="18" charset="0"/>
              </a:rPr>
              <a:t> </a:t>
            </a:r>
            <a:r>
              <a:rPr lang="tr-TR" sz="1400" dirty="0" err="1" smtClean="0">
                <a:solidFill>
                  <a:schemeClr val="tx1"/>
                </a:solidFill>
                <a:latin typeface="Times New Roman" panose="02020603050405020304" pitchFamily="18" charset="0"/>
                <a:cs typeface="Times New Roman" panose="02020603050405020304" pitchFamily="18" charset="0"/>
              </a:rPr>
              <a:t>to</a:t>
            </a:r>
            <a:r>
              <a:rPr lang="tr-TR" sz="1400" dirty="0" smtClean="0">
                <a:solidFill>
                  <a:schemeClr val="tx1"/>
                </a:solidFill>
                <a:latin typeface="Times New Roman" panose="02020603050405020304" pitchFamily="18" charset="0"/>
                <a:cs typeface="Times New Roman" panose="02020603050405020304" pitchFamily="18" charset="0"/>
              </a:rPr>
              <a:t> </a:t>
            </a:r>
            <a:r>
              <a:rPr lang="tr-TR" sz="1400" dirty="0" err="1" smtClean="0">
                <a:solidFill>
                  <a:schemeClr val="tx1"/>
                </a:solidFill>
                <a:latin typeface="Times New Roman" panose="02020603050405020304" pitchFamily="18" charset="0"/>
                <a:cs typeface="Times New Roman" panose="02020603050405020304" pitchFamily="18" charset="0"/>
              </a:rPr>
              <a:t>pass</a:t>
            </a:r>
            <a:r>
              <a:rPr lang="tr-TR" sz="1400" dirty="0" smtClean="0">
                <a:solidFill>
                  <a:schemeClr val="tx1"/>
                </a:solidFill>
                <a:latin typeface="Times New Roman" panose="02020603050405020304" pitchFamily="18" charset="0"/>
                <a:cs typeface="Times New Roman" panose="02020603050405020304" pitchFamily="18" charset="0"/>
              </a:rPr>
              <a:t> </a:t>
            </a:r>
            <a:r>
              <a:rPr lang="tr-TR" sz="1400" dirty="0" err="1" smtClean="0">
                <a:solidFill>
                  <a:schemeClr val="tx1"/>
                </a:solidFill>
                <a:latin typeface="Times New Roman" panose="02020603050405020304" pitchFamily="18" charset="0"/>
                <a:cs typeface="Times New Roman" panose="02020603050405020304" pitchFamily="18" charset="0"/>
              </a:rPr>
              <a:t>such</a:t>
            </a:r>
            <a:r>
              <a:rPr lang="tr-TR" sz="1400" dirty="0" smtClean="0">
                <a:solidFill>
                  <a:schemeClr val="tx1"/>
                </a:solidFill>
                <a:latin typeface="Times New Roman" panose="02020603050405020304" pitchFamily="18" charset="0"/>
                <a:cs typeface="Times New Roman" panose="02020603050405020304" pitchFamily="18" charset="0"/>
              </a:rPr>
              <a:t> </a:t>
            </a:r>
            <a:r>
              <a:rPr lang="tr-TR" sz="1400" dirty="0" err="1" smtClean="0">
                <a:solidFill>
                  <a:schemeClr val="tx1"/>
                </a:solidFill>
                <a:latin typeface="Times New Roman" panose="02020603050405020304" pitchFamily="18" charset="0"/>
                <a:cs typeface="Times New Roman" panose="02020603050405020304" pitchFamily="18" charset="0"/>
              </a:rPr>
              <a:t>kind</a:t>
            </a:r>
            <a:r>
              <a:rPr lang="tr-TR" sz="1400" dirty="0" smtClean="0">
                <a:solidFill>
                  <a:schemeClr val="tx1"/>
                </a:solidFill>
                <a:latin typeface="Times New Roman" panose="02020603050405020304" pitchFamily="18" charset="0"/>
                <a:cs typeface="Times New Roman" panose="02020603050405020304" pitchFamily="18" charset="0"/>
              </a:rPr>
              <a:t> of </a:t>
            </a:r>
            <a:r>
              <a:rPr lang="tr-TR" sz="1400" dirty="0" err="1" smtClean="0">
                <a:solidFill>
                  <a:schemeClr val="tx1"/>
                </a:solidFill>
                <a:latin typeface="Times New Roman" panose="02020603050405020304" pitchFamily="18" charset="0"/>
                <a:cs typeface="Times New Roman" panose="02020603050405020304" pitchFamily="18" charset="0"/>
              </a:rPr>
              <a:t>waste</a:t>
            </a:r>
            <a:r>
              <a:rPr lang="tr-TR" sz="1400" dirty="0" smtClean="0">
                <a:solidFill>
                  <a:schemeClr val="tx1"/>
                </a:solidFill>
                <a:latin typeface="Times New Roman" panose="02020603050405020304" pitchFamily="18" charset="0"/>
                <a:cs typeface="Times New Roman" panose="02020603050405020304" pitchFamily="18" charset="0"/>
              </a:rPr>
              <a:t> </a:t>
            </a:r>
            <a:r>
              <a:rPr lang="tr-TR" sz="1400" dirty="0" err="1" smtClean="0">
                <a:solidFill>
                  <a:schemeClr val="tx1"/>
                </a:solidFill>
                <a:latin typeface="Times New Roman" panose="02020603050405020304" pitchFamily="18" charset="0"/>
                <a:cs typeface="Times New Roman" panose="02020603050405020304" pitchFamily="18" charset="0"/>
              </a:rPr>
              <a:t>to</a:t>
            </a:r>
            <a:r>
              <a:rPr lang="tr-TR" sz="1400" dirty="0" smtClean="0">
                <a:solidFill>
                  <a:schemeClr val="tx1"/>
                </a:solidFill>
                <a:latin typeface="Times New Roman" panose="02020603050405020304" pitchFamily="18" charset="0"/>
                <a:cs typeface="Times New Roman" panose="02020603050405020304" pitchFamily="18" charset="0"/>
              </a:rPr>
              <a:t> </a:t>
            </a:r>
            <a:r>
              <a:rPr lang="tr-TR" sz="1400" dirty="0" err="1" smtClean="0">
                <a:solidFill>
                  <a:schemeClr val="tx1"/>
                </a:solidFill>
                <a:latin typeface="Times New Roman" panose="02020603050405020304" pitchFamily="18" charset="0"/>
                <a:cs typeface="Times New Roman" panose="02020603050405020304" pitchFamily="18" charset="0"/>
              </a:rPr>
              <a:t>the</a:t>
            </a:r>
            <a:r>
              <a:rPr lang="tr-TR" sz="1400" dirty="0" smtClean="0">
                <a:solidFill>
                  <a:schemeClr val="tx1"/>
                </a:solidFill>
                <a:latin typeface="Times New Roman" panose="02020603050405020304" pitchFamily="18" charset="0"/>
                <a:cs typeface="Times New Roman" panose="02020603050405020304" pitchFamily="18" charset="0"/>
              </a:rPr>
              <a:t> </a:t>
            </a:r>
            <a:r>
              <a:rPr lang="tr-TR" sz="1400" dirty="0" err="1" smtClean="0">
                <a:solidFill>
                  <a:schemeClr val="tx1"/>
                </a:solidFill>
                <a:latin typeface="Times New Roman" panose="02020603050405020304" pitchFamily="18" charset="0"/>
                <a:cs typeface="Times New Roman" panose="02020603050405020304" pitchFamily="18" charset="0"/>
              </a:rPr>
              <a:t>housekeeping</a:t>
            </a:r>
            <a:r>
              <a:rPr lang="tr-TR" sz="1400" dirty="0" smtClean="0">
                <a:solidFill>
                  <a:schemeClr val="tx1"/>
                </a:solidFill>
                <a:latin typeface="Times New Roman" panose="02020603050405020304" pitchFamily="18" charset="0"/>
                <a:cs typeface="Times New Roman" panose="02020603050405020304" pitchFamily="18" charset="0"/>
              </a:rPr>
              <a:t> </a:t>
            </a:r>
            <a:r>
              <a:rPr lang="tr-TR" sz="1400" dirty="0" err="1" smtClean="0">
                <a:solidFill>
                  <a:schemeClr val="tx1"/>
                </a:solidFill>
                <a:latin typeface="Times New Roman" panose="02020603050405020304" pitchFamily="18" charset="0"/>
                <a:cs typeface="Times New Roman" panose="02020603050405020304" pitchFamily="18" charset="0"/>
              </a:rPr>
              <a:t>women</a:t>
            </a:r>
            <a:r>
              <a:rPr lang="tr-TR" sz="1400" dirty="0" smtClean="0">
                <a:solidFill>
                  <a:schemeClr val="tx1"/>
                </a:solidFill>
                <a:latin typeface="Times New Roman" panose="02020603050405020304" pitchFamily="18" charset="0"/>
                <a:cs typeface="Times New Roman" panose="02020603050405020304" pitchFamily="18" charset="0"/>
              </a:rPr>
              <a:t>.</a:t>
            </a:r>
          </a:p>
          <a:p>
            <a:pPr marL="285750" indent="-285750">
              <a:buFont typeface="Courier New" panose="02070309020205020404" pitchFamily="49" charset="0"/>
              <a:buChar char="o"/>
            </a:pPr>
            <a:r>
              <a:rPr lang="de-DE" sz="1400" dirty="0">
                <a:solidFill>
                  <a:schemeClr val="tx1"/>
                </a:solidFill>
                <a:latin typeface="Times New Roman" panose="02020603050405020304" pitchFamily="18" charset="0"/>
                <a:cs typeface="Times New Roman" panose="02020603050405020304" pitchFamily="18" charset="0"/>
              </a:rPr>
              <a:t>Medizinischer Abfall verursacht Schäden in der Natur, die nicht rückgängig gemacht werden können. Wir bitten Sie, solche Abfälle an die Hausdamen weiterzugeben</a:t>
            </a:r>
            <a:r>
              <a:rPr lang="de-DE" sz="1400" dirty="0" smtClean="0">
                <a:solidFill>
                  <a:schemeClr val="tx1"/>
                </a:solidFill>
                <a:latin typeface="Times New Roman" panose="02020603050405020304" pitchFamily="18" charset="0"/>
                <a:cs typeface="Times New Roman" panose="02020603050405020304" pitchFamily="18" charset="0"/>
              </a:rPr>
              <a:t>.</a:t>
            </a:r>
            <a:endParaRPr lang="tr-TR" sz="14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ru-RU" sz="1400" dirty="0">
                <a:solidFill>
                  <a:schemeClr val="tx1"/>
                </a:solidFill>
                <a:latin typeface="Times New Roman" panose="02020603050405020304" pitchFamily="18" charset="0"/>
                <a:cs typeface="Times New Roman" panose="02020603050405020304" pitchFamily="18" charset="0"/>
              </a:rPr>
              <a:t>Медицинские отходы наносят ущерб природе, который невозможно устранить. Мы убедительно просим вас передавать такого рода отходы домашним хозяйкам.</a:t>
            </a:r>
            <a:endParaRPr lang="tr-TR" sz="14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endParaRPr lang="tr-TR" sz="1600" dirty="0">
              <a:latin typeface="Times New Roman" panose="02020603050405020304" pitchFamily="18" charset="0"/>
              <a:cs typeface="Times New Roman" panose="02020603050405020304" pitchFamily="18" charset="0"/>
            </a:endParaRPr>
          </a:p>
        </p:txBody>
      </p:sp>
      <p:pic>
        <p:nvPicPr>
          <p:cNvPr id="7" name="Resim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15852" y="630038"/>
            <a:ext cx="1171175" cy="709408"/>
          </a:xfrm>
          <a:prstGeom prst="rect">
            <a:avLst/>
          </a:prstGeom>
          <a:noFill/>
        </p:spPr>
      </p:pic>
    </p:spTree>
    <p:extLst>
      <p:ext uri="{BB962C8B-B14F-4D97-AF65-F5344CB8AC3E}">
        <p14:creationId xmlns:p14="http://schemas.microsoft.com/office/powerpoint/2010/main" val="29489663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15154" y="2686697"/>
            <a:ext cx="3114675" cy="1466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Metin Yer Tutucusu 3"/>
          <p:cNvSpPr>
            <a:spLocks noGrp="1"/>
          </p:cNvSpPr>
          <p:nvPr>
            <p:ph type="body" sz="half" idx="2"/>
          </p:nvPr>
        </p:nvSpPr>
        <p:spPr>
          <a:xfrm>
            <a:off x="650089" y="691905"/>
            <a:ext cx="6373090" cy="6082144"/>
          </a:xfrm>
        </p:spPr>
        <p:txBody>
          <a:bodyPr>
            <a:normAutofit/>
          </a:bodyPr>
          <a:lstStyle/>
          <a:p>
            <a:pPr algn="ctr"/>
            <a:r>
              <a:rPr lang="tr-TR" sz="1400" b="1" dirty="0" smtClean="0">
                <a:latin typeface="Times New Roman" panose="02020603050405020304" pitchFamily="18" charset="0"/>
                <a:cs typeface="Times New Roman" panose="02020603050405020304" pitchFamily="18" charset="0"/>
              </a:rPr>
              <a:t>ELEKTRONİK ATIKLAR</a:t>
            </a:r>
          </a:p>
          <a:p>
            <a:pPr algn="ctr"/>
            <a:r>
              <a:rPr lang="tr-TR" sz="1400" b="1" dirty="0" smtClean="0">
                <a:latin typeface="Times New Roman" panose="02020603050405020304" pitchFamily="18" charset="0"/>
                <a:cs typeface="Times New Roman" panose="02020603050405020304" pitchFamily="18" charset="0"/>
              </a:rPr>
              <a:t>ELECTRONIC WASTE</a:t>
            </a:r>
          </a:p>
          <a:p>
            <a:pPr algn="ctr"/>
            <a:r>
              <a:rPr lang="tr-TR" sz="1400" b="1" dirty="0" smtClean="0">
                <a:latin typeface="Times New Roman" panose="02020603050405020304" pitchFamily="18" charset="0"/>
                <a:cs typeface="Times New Roman" panose="02020603050405020304" pitchFamily="18" charset="0"/>
              </a:rPr>
              <a:t>ELEKTROSCHROTT</a:t>
            </a:r>
          </a:p>
          <a:p>
            <a:pPr algn="ctr"/>
            <a:r>
              <a:rPr lang="az-Cyrl-AZ" sz="1400" b="1" dirty="0">
                <a:latin typeface="Times New Roman" panose="02020603050405020304" pitchFamily="18" charset="0"/>
                <a:cs typeface="Times New Roman" panose="02020603050405020304" pitchFamily="18" charset="0"/>
              </a:rPr>
              <a:t>ЭЛЕКТРОННЫЕ </a:t>
            </a:r>
            <a:r>
              <a:rPr lang="az-Cyrl-AZ" sz="1400" b="1" dirty="0" smtClean="0">
                <a:latin typeface="Times New Roman" panose="02020603050405020304" pitchFamily="18" charset="0"/>
                <a:cs typeface="Times New Roman" panose="02020603050405020304" pitchFamily="18" charset="0"/>
              </a:rPr>
              <a:t>ОТХОДЫ</a:t>
            </a:r>
            <a:endParaRPr lang="tr-TR" sz="1400" b="1" dirty="0" smtClean="0">
              <a:latin typeface="Times New Roman" panose="02020603050405020304" pitchFamily="18" charset="0"/>
              <a:cs typeface="Times New Roman" panose="02020603050405020304" pitchFamily="18" charset="0"/>
            </a:endParaRPr>
          </a:p>
          <a:p>
            <a:pPr algn="ctr"/>
            <a:endParaRPr lang="tr-TR" sz="1400" b="1" dirty="0" smtClean="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tr-TR" sz="1400" dirty="0" smtClean="0">
                <a:solidFill>
                  <a:schemeClr val="tx1"/>
                </a:solidFill>
                <a:latin typeface="Times New Roman" panose="02020603050405020304" pitchFamily="18" charset="0"/>
                <a:cs typeface="Times New Roman" panose="02020603050405020304" pitchFamily="18" charset="0"/>
              </a:rPr>
              <a:t>Diğer atıklar gibi elektronik atıklar da doğamıza ciddi zarar vermektedir. Bu yüzden eğer elektronik atıklara sahipseniz görevli personelimize verebilirsiniz.</a:t>
            </a:r>
          </a:p>
          <a:p>
            <a:pPr marL="285750" indent="-285750">
              <a:buFont typeface="Courier New" panose="02070309020205020404" pitchFamily="49" charset="0"/>
              <a:buChar char="o"/>
            </a:pPr>
            <a:r>
              <a:rPr lang="en-US" sz="1400" dirty="0">
                <a:solidFill>
                  <a:schemeClr val="tx1"/>
                </a:solidFill>
                <a:latin typeface="Times New Roman" panose="02020603050405020304" pitchFamily="18" charset="0"/>
                <a:cs typeface="Times New Roman" panose="02020603050405020304" pitchFamily="18" charset="0"/>
              </a:rPr>
              <a:t>Like other wastes, electronic wastes cause serious damage to our nature. Therefore, if you have electronic waste, you can give it to our staff on duty</a:t>
            </a:r>
            <a:r>
              <a:rPr lang="en-US" sz="1400" dirty="0" smtClean="0">
                <a:solidFill>
                  <a:schemeClr val="tx1"/>
                </a:solidFill>
                <a:latin typeface="Times New Roman" panose="02020603050405020304" pitchFamily="18" charset="0"/>
                <a:cs typeface="Times New Roman" panose="02020603050405020304" pitchFamily="18" charset="0"/>
              </a:rPr>
              <a:t>.</a:t>
            </a:r>
            <a:endParaRPr lang="tr-TR" sz="14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de-DE" sz="1400" dirty="0">
                <a:solidFill>
                  <a:schemeClr val="tx1"/>
                </a:solidFill>
                <a:latin typeface="Times New Roman" panose="02020603050405020304" pitchFamily="18" charset="0"/>
                <a:cs typeface="Times New Roman" panose="02020603050405020304" pitchFamily="18" charset="0"/>
              </a:rPr>
              <a:t>Wie andere Abfälle schadet auch Elektroschrott unserer Natur. Wenn Sie also Elektroschrott haben, können Sie ihn an unsere Mitarbeiter weitergeben</a:t>
            </a:r>
            <a:r>
              <a:rPr lang="de-DE" sz="1400" dirty="0" smtClean="0">
                <a:solidFill>
                  <a:schemeClr val="tx1"/>
                </a:solidFill>
                <a:latin typeface="Times New Roman" panose="02020603050405020304" pitchFamily="18" charset="0"/>
                <a:cs typeface="Times New Roman" panose="02020603050405020304" pitchFamily="18" charset="0"/>
              </a:rPr>
              <a:t>.</a:t>
            </a:r>
            <a:endParaRPr lang="tr-TR" sz="14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ru-RU" sz="1400" dirty="0">
                <a:solidFill>
                  <a:schemeClr val="tx1"/>
                </a:solidFill>
                <a:latin typeface="Times New Roman" panose="02020603050405020304" pitchFamily="18" charset="0"/>
                <a:cs typeface="Times New Roman" panose="02020603050405020304" pitchFamily="18" charset="0"/>
              </a:rPr>
              <a:t>Как и другие отходы, электронные отходы наносят вред нашей природе. Поэтому, если у вас есть электронные отходы, вы можете передать их нашим сотрудникам.</a:t>
            </a:r>
            <a:endParaRPr lang="tr-TR" sz="1400" dirty="0">
              <a:solidFill>
                <a:schemeClr val="tx1"/>
              </a:solidFill>
              <a:latin typeface="Times New Roman" panose="02020603050405020304" pitchFamily="18" charset="0"/>
              <a:cs typeface="Times New Roman" panose="02020603050405020304" pitchFamily="18" charset="0"/>
            </a:endParaRPr>
          </a:p>
        </p:txBody>
      </p:sp>
      <p:pic>
        <p:nvPicPr>
          <p:cNvPr id="7" name="Resim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15852" y="630038"/>
            <a:ext cx="1171175" cy="709408"/>
          </a:xfrm>
          <a:prstGeom prst="rect">
            <a:avLst/>
          </a:prstGeom>
          <a:noFill/>
        </p:spPr>
      </p:pic>
    </p:spTree>
    <p:extLst>
      <p:ext uri="{BB962C8B-B14F-4D97-AF65-F5344CB8AC3E}">
        <p14:creationId xmlns:p14="http://schemas.microsoft.com/office/powerpoint/2010/main" val="40392220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29413" y="2628900"/>
            <a:ext cx="2847975"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Metin Yer Tutucusu 3"/>
          <p:cNvSpPr>
            <a:spLocks noGrp="1"/>
          </p:cNvSpPr>
          <p:nvPr>
            <p:ph type="body" sz="half" idx="2"/>
          </p:nvPr>
        </p:nvSpPr>
        <p:spPr>
          <a:xfrm>
            <a:off x="1371600" y="721296"/>
            <a:ext cx="4722811" cy="6231803"/>
          </a:xfrm>
        </p:spPr>
        <p:txBody>
          <a:bodyPr>
            <a:normAutofit/>
          </a:bodyPr>
          <a:lstStyle/>
          <a:p>
            <a:pPr algn="ctr"/>
            <a:r>
              <a:rPr lang="tr-TR" sz="1400" b="1" dirty="0" smtClean="0">
                <a:latin typeface="Times New Roman" panose="02020603050405020304" pitchFamily="18" charset="0"/>
                <a:cs typeface="Times New Roman" panose="02020603050405020304" pitchFamily="18" charset="0"/>
              </a:rPr>
              <a:t>ELEKTRİK TASARRUFU</a:t>
            </a:r>
          </a:p>
          <a:p>
            <a:pPr algn="ctr"/>
            <a:r>
              <a:rPr lang="tr-TR" sz="1400" b="1" dirty="0" smtClean="0">
                <a:latin typeface="Times New Roman" panose="02020603050405020304" pitchFamily="18" charset="0"/>
                <a:cs typeface="Times New Roman" panose="02020603050405020304" pitchFamily="18" charset="0"/>
              </a:rPr>
              <a:t>ELECTRICITY SAVING</a:t>
            </a:r>
          </a:p>
          <a:p>
            <a:pPr algn="ctr"/>
            <a:r>
              <a:rPr lang="tr-TR" sz="1400" b="1" dirty="0">
                <a:latin typeface="Times New Roman" panose="02020603050405020304" pitchFamily="18" charset="0"/>
                <a:cs typeface="Times New Roman" panose="02020603050405020304" pitchFamily="18" charset="0"/>
              </a:rPr>
              <a:t>STROM </a:t>
            </a:r>
            <a:r>
              <a:rPr lang="tr-TR" sz="1400" b="1" dirty="0" smtClean="0">
                <a:latin typeface="Times New Roman" panose="02020603050405020304" pitchFamily="18" charset="0"/>
                <a:cs typeface="Times New Roman" panose="02020603050405020304" pitchFamily="18" charset="0"/>
              </a:rPr>
              <a:t>SPAREN</a:t>
            </a:r>
          </a:p>
          <a:p>
            <a:pPr algn="ctr"/>
            <a:r>
              <a:rPr lang="az-Cyrl-AZ" sz="1400" b="1" dirty="0">
                <a:latin typeface="Times New Roman" panose="02020603050405020304" pitchFamily="18" charset="0"/>
                <a:cs typeface="Times New Roman" panose="02020603050405020304" pitchFamily="18" charset="0"/>
              </a:rPr>
              <a:t>ЭКОНОМИЯ </a:t>
            </a:r>
            <a:r>
              <a:rPr lang="az-Cyrl-AZ" sz="1400" b="1" dirty="0" smtClean="0">
                <a:latin typeface="Times New Roman" panose="02020603050405020304" pitchFamily="18" charset="0"/>
                <a:cs typeface="Times New Roman" panose="02020603050405020304" pitchFamily="18" charset="0"/>
              </a:rPr>
              <a:t>ЭЛЕКТРОЭНЕРГИИ</a:t>
            </a:r>
            <a:endParaRPr lang="tr-TR" sz="1400" b="1" dirty="0" smtClean="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tr-TR" sz="1400" dirty="0" smtClean="0">
                <a:solidFill>
                  <a:schemeClr val="tx1"/>
                </a:solidFill>
                <a:latin typeface="Times New Roman" panose="02020603050405020304" pitchFamily="18" charset="0"/>
                <a:cs typeface="Times New Roman" panose="02020603050405020304" pitchFamily="18" charset="0"/>
              </a:rPr>
              <a:t>Doğadaki enerji kaynaklarının korunması amacı ile, balkon kapısını açmanız halinde ısıtma ve soğutma sistemini kapatmanızı ve odanızdan ayrılırken oda anahtarınızı yanınıza almanızı rica ederiz.</a:t>
            </a:r>
          </a:p>
          <a:p>
            <a:pPr marL="285750" indent="-285750">
              <a:buFont typeface="Courier New" panose="02070309020205020404" pitchFamily="49" charset="0"/>
              <a:buChar char="o"/>
            </a:pPr>
            <a:r>
              <a:rPr lang="en-US" sz="1400" dirty="0">
                <a:solidFill>
                  <a:schemeClr val="tx1"/>
                </a:solidFill>
                <a:latin typeface="Times New Roman" panose="02020603050405020304" pitchFamily="18" charset="0"/>
                <a:cs typeface="Times New Roman" panose="02020603050405020304" pitchFamily="18" charset="0"/>
              </a:rPr>
              <a:t>In order to protect the energy sources in nature, we kindly ask you to turn off the heating and cooling system if you open the balcony door and take your room key with you when leaving your room</a:t>
            </a:r>
            <a:r>
              <a:rPr lang="en-US" sz="1400" dirty="0" smtClean="0">
                <a:solidFill>
                  <a:schemeClr val="tx1"/>
                </a:solidFill>
                <a:latin typeface="Times New Roman" panose="02020603050405020304" pitchFamily="18" charset="0"/>
                <a:cs typeface="Times New Roman" panose="02020603050405020304" pitchFamily="18" charset="0"/>
              </a:rPr>
              <a:t>.</a:t>
            </a:r>
            <a:endParaRPr lang="tr-TR" sz="14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de-DE" sz="1400" dirty="0">
                <a:solidFill>
                  <a:schemeClr val="tx1"/>
                </a:solidFill>
                <a:latin typeface="Times New Roman" panose="02020603050405020304" pitchFamily="18" charset="0"/>
                <a:cs typeface="Times New Roman" panose="02020603050405020304" pitchFamily="18" charset="0"/>
              </a:rPr>
              <a:t>Um die Energieressourcen in der Natur zu schonen, bitten wir Sie, das Heiz-und Kühlsystem auszuschalten, wenn Sie die Balkontür öffnen und Ihren Zimmerschlüssel mitbringen, wenn Sie Ihr Zimmer verlassen</a:t>
            </a:r>
            <a:r>
              <a:rPr lang="de-DE" sz="1400" dirty="0" smtClean="0">
                <a:solidFill>
                  <a:schemeClr val="tx1"/>
                </a:solidFill>
                <a:latin typeface="Times New Roman" panose="02020603050405020304" pitchFamily="18" charset="0"/>
                <a:cs typeface="Times New Roman" panose="02020603050405020304" pitchFamily="18" charset="0"/>
              </a:rPr>
              <a:t>.</a:t>
            </a:r>
            <a:endParaRPr lang="tr-TR" sz="14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ru-RU" sz="1400" dirty="0">
                <a:solidFill>
                  <a:schemeClr val="tx1"/>
                </a:solidFill>
                <a:latin typeface="Times New Roman" panose="02020603050405020304" pitchFamily="18" charset="0"/>
                <a:cs typeface="Times New Roman" panose="02020603050405020304" pitchFamily="18" charset="0"/>
              </a:rPr>
              <a:t>Чтобы сохранить природные энергетические ресурсы, мы просим вас выключать систему отопления и охлаждения, когда вы открываете балконную дверь, и приносить ключ от своей комнаты, когда вы выходите из своей комнаты</a:t>
            </a:r>
            <a:r>
              <a:rPr lang="ru-RU" sz="1400" dirty="0">
                <a:latin typeface="Times New Roman" panose="02020603050405020304" pitchFamily="18" charset="0"/>
                <a:cs typeface="Times New Roman" panose="02020603050405020304" pitchFamily="18" charset="0"/>
              </a:rPr>
              <a:t>.</a:t>
            </a:r>
            <a:endParaRPr lang="tr-TR" sz="1400" dirty="0">
              <a:latin typeface="Times New Roman" panose="02020603050405020304" pitchFamily="18" charset="0"/>
              <a:cs typeface="Times New Roman" panose="02020603050405020304" pitchFamily="18" charset="0"/>
            </a:endParaRPr>
          </a:p>
        </p:txBody>
      </p:sp>
      <p:pic>
        <p:nvPicPr>
          <p:cNvPr id="7" name="Resim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15852" y="630038"/>
            <a:ext cx="1171175" cy="709408"/>
          </a:xfrm>
          <a:prstGeom prst="rect">
            <a:avLst/>
          </a:prstGeom>
          <a:noFill/>
        </p:spPr>
      </p:pic>
    </p:spTree>
    <p:extLst>
      <p:ext uri="{BB962C8B-B14F-4D97-AF65-F5344CB8AC3E}">
        <p14:creationId xmlns:p14="http://schemas.microsoft.com/office/powerpoint/2010/main" val="32127565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4597" y="753148"/>
            <a:ext cx="7520473" cy="1015663"/>
          </a:xfrm>
          <a:prstGeom prst="rect">
            <a:avLst/>
          </a:prstGeom>
          <a:noFill/>
        </p:spPr>
        <p:txBody>
          <a:bodyPr wrap="square" rtlCol="0">
            <a:spAutoFit/>
          </a:bodyPr>
          <a:lstStyle/>
          <a:p>
            <a:pPr algn="ctr"/>
            <a:r>
              <a:rPr lang="tr-TR" sz="3000" b="1" dirty="0" smtClean="0">
                <a:latin typeface="Times New Roman" panose="02020603050405020304" pitchFamily="18" charset="0"/>
                <a:cs typeface="Times New Roman" panose="02020603050405020304" pitchFamily="18" charset="0"/>
              </a:rPr>
              <a:t>TEHDİT ALTINDA BULUNAN HAYVAN TÜRLERİ LİSTESİ</a:t>
            </a:r>
            <a:endParaRPr lang="tr-TR" sz="3000" b="1" dirty="0">
              <a:latin typeface="Times New Roman" panose="02020603050405020304" pitchFamily="18" charset="0"/>
              <a:cs typeface="Times New Roman" panose="02020603050405020304" pitchFamily="18" charset="0"/>
            </a:endParaRPr>
          </a:p>
        </p:txBody>
      </p:sp>
      <p:sp>
        <p:nvSpPr>
          <p:cNvPr id="3" name="Metin kutusu 2"/>
          <p:cNvSpPr txBox="1"/>
          <p:nvPr/>
        </p:nvSpPr>
        <p:spPr>
          <a:xfrm>
            <a:off x="2911149" y="1830367"/>
            <a:ext cx="6727371" cy="1015663"/>
          </a:xfrm>
          <a:prstGeom prst="rect">
            <a:avLst/>
          </a:prstGeom>
          <a:noFill/>
        </p:spPr>
        <p:txBody>
          <a:bodyPr wrap="square" rtlCol="0">
            <a:spAutoFit/>
          </a:bodyPr>
          <a:lstStyle/>
          <a:p>
            <a:pPr algn="ctr"/>
            <a:r>
              <a:rPr lang="en-US" sz="3000" b="1" dirty="0">
                <a:solidFill>
                  <a:schemeClr val="accent4">
                    <a:lumMod val="60000"/>
                    <a:lumOff val="40000"/>
                  </a:schemeClr>
                </a:solidFill>
                <a:latin typeface="Times New Roman" panose="02020603050405020304" pitchFamily="18" charset="0"/>
                <a:cs typeface="Times New Roman" panose="02020603050405020304" pitchFamily="18" charset="0"/>
              </a:rPr>
              <a:t>LIST OF THREATENED ANIMAL SPECIES</a:t>
            </a:r>
            <a:endParaRPr lang="tr-TR" sz="3000" b="1"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4" name="Metin kutusu 3"/>
          <p:cNvSpPr txBox="1"/>
          <p:nvPr/>
        </p:nvSpPr>
        <p:spPr>
          <a:xfrm>
            <a:off x="2995126" y="2907586"/>
            <a:ext cx="6764693" cy="1015663"/>
          </a:xfrm>
          <a:prstGeom prst="rect">
            <a:avLst/>
          </a:prstGeom>
          <a:noFill/>
        </p:spPr>
        <p:txBody>
          <a:bodyPr wrap="square" rtlCol="0">
            <a:spAutoFit/>
          </a:bodyPr>
          <a:lstStyle/>
          <a:p>
            <a:pPr algn="ctr"/>
            <a:r>
              <a:rPr lang="tr-TR" sz="3000" b="1" dirty="0">
                <a:solidFill>
                  <a:srgbClr val="00B050"/>
                </a:solidFill>
                <a:latin typeface="Times New Roman" panose="02020603050405020304" pitchFamily="18" charset="0"/>
                <a:cs typeface="Times New Roman" panose="02020603050405020304" pitchFamily="18" charset="0"/>
              </a:rPr>
              <a:t>LISTE DER BEDROHTEN TIERARTEN</a:t>
            </a:r>
          </a:p>
        </p:txBody>
      </p:sp>
      <p:sp>
        <p:nvSpPr>
          <p:cNvPr id="5" name="Metin kutusu 4"/>
          <p:cNvSpPr txBox="1"/>
          <p:nvPr/>
        </p:nvSpPr>
        <p:spPr>
          <a:xfrm>
            <a:off x="3312364" y="3923249"/>
            <a:ext cx="5924938" cy="1938992"/>
          </a:xfrm>
          <a:prstGeom prst="rect">
            <a:avLst/>
          </a:prstGeom>
          <a:noFill/>
        </p:spPr>
        <p:txBody>
          <a:bodyPr wrap="square" rtlCol="0">
            <a:spAutoFit/>
          </a:bodyPr>
          <a:lstStyle/>
          <a:p>
            <a:pPr algn="ctr"/>
            <a:r>
              <a:rPr lang="ru-RU" sz="3000" b="1" dirty="0">
                <a:solidFill>
                  <a:schemeClr val="accent6">
                    <a:lumMod val="50000"/>
                  </a:schemeClr>
                </a:solidFill>
                <a:latin typeface="Times New Roman" panose="02020603050405020304" pitchFamily="18" charset="0"/>
                <a:cs typeface="Times New Roman" panose="02020603050405020304" pitchFamily="18" charset="0"/>
              </a:rPr>
              <a:t>СПИСОК ВИДОВ ЖИВОТНЫХ, НАХОДЯЩИХСЯ ПОД УГРОЗОЙ ИСЧЕЗНОВЕНИЯ</a:t>
            </a:r>
            <a:endParaRPr lang="tr-TR" sz="3000" b="1"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8" name="Resim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5852" y="630038"/>
            <a:ext cx="1171175" cy="709408"/>
          </a:xfrm>
          <a:prstGeom prst="rect">
            <a:avLst/>
          </a:prstGeom>
          <a:noFill/>
        </p:spPr>
      </p:pic>
    </p:spTree>
    <p:extLst>
      <p:ext uri="{BB962C8B-B14F-4D97-AF65-F5344CB8AC3E}">
        <p14:creationId xmlns:p14="http://schemas.microsoft.com/office/powerpoint/2010/main" val="32576307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40821" y="598169"/>
            <a:ext cx="8911687" cy="1280890"/>
          </a:xfrm>
        </p:spPr>
        <p:txBody>
          <a:bodyPr>
            <a:normAutofit/>
          </a:bodyPr>
          <a:lstStyle/>
          <a:p>
            <a:r>
              <a:rPr lang="tr-TR" sz="3500" b="1" dirty="0">
                <a:latin typeface="Times New Roman" panose="02020603050405020304" pitchFamily="18" charset="0"/>
                <a:cs typeface="Times New Roman" panose="02020603050405020304" pitchFamily="18" charset="0"/>
              </a:rPr>
              <a:t>KALKAN BALIĞI (SCOPHTHALMUS MAXIMUM)</a:t>
            </a:r>
            <a:endParaRPr lang="tr-TR" sz="3500" b="1" dirty="0"/>
          </a:p>
        </p:txBody>
      </p:sp>
      <p:sp>
        <p:nvSpPr>
          <p:cNvPr id="3" name="İçerik Yer Tutucusu 2"/>
          <p:cNvSpPr>
            <a:spLocks noGrp="1"/>
          </p:cNvSpPr>
          <p:nvPr>
            <p:ph idx="1"/>
          </p:nvPr>
        </p:nvSpPr>
        <p:spPr>
          <a:xfrm>
            <a:off x="1037108" y="2376195"/>
            <a:ext cx="8915400" cy="4481805"/>
          </a:xfrm>
        </p:spPr>
        <p:txBody>
          <a:bodyPr>
            <a:normAutofit/>
          </a:bodyPr>
          <a:lstStyle/>
          <a:p>
            <a:r>
              <a:rPr lang="tr-TR" sz="2000" dirty="0">
                <a:solidFill>
                  <a:schemeClr val="tx1"/>
                </a:solidFill>
                <a:latin typeface="Times New Roman" panose="02020603050405020304" pitchFamily="18" charset="0"/>
                <a:cs typeface="Times New Roman" panose="02020603050405020304" pitchFamily="18" charset="0"/>
              </a:rPr>
              <a:t>Kalkan balığı, ticari balıkçılık açısından oldukça değerli bir türdür. Aşırı ve kontrolsüz avlanma, popülasyonlarının hızla azalmasına neden olmuştur</a:t>
            </a:r>
            <a:r>
              <a:rPr lang="tr-TR" sz="2000" dirty="0" smtClean="0">
                <a:solidFill>
                  <a:schemeClr val="tx1"/>
                </a:solidFill>
                <a:latin typeface="Times New Roman" panose="02020603050405020304" pitchFamily="18" charset="0"/>
                <a:cs typeface="Times New Roman" panose="02020603050405020304" pitchFamily="18" charset="0"/>
              </a:rPr>
              <a:t>.</a:t>
            </a:r>
          </a:p>
          <a:p>
            <a:r>
              <a:rPr lang="en-US" sz="2000" dirty="0">
                <a:solidFill>
                  <a:schemeClr val="tx1"/>
                </a:solidFill>
                <a:latin typeface="Times New Roman" panose="02020603050405020304" pitchFamily="18" charset="0"/>
                <a:cs typeface="Times New Roman" panose="02020603050405020304" pitchFamily="18" charset="0"/>
              </a:rPr>
              <a:t>Turbot fish is a very valuable species in terms of commercial fishing. Excessive and uncontrolled hunting has led to the rapid decline of their population.</a:t>
            </a:r>
            <a:endParaRPr lang="tr-TR" sz="2000" dirty="0">
              <a:solidFill>
                <a:schemeClr val="tx1"/>
              </a:solidFill>
              <a:latin typeface="Times New Roman" panose="02020603050405020304" pitchFamily="18" charset="0"/>
              <a:cs typeface="Times New Roman" panose="02020603050405020304" pitchFamily="18" charset="0"/>
            </a:endParaRPr>
          </a:p>
          <a:p>
            <a:r>
              <a:rPr lang="de-DE" sz="2000" dirty="0" smtClean="0">
                <a:latin typeface="Times New Roman" panose="02020603050405020304" pitchFamily="18" charset="0"/>
                <a:cs typeface="Times New Roman" panose="02020603050405020304" pitchFamily="18" charset="0"/>
              </a:rPr>
              <a:t>Steinbutt ist eine sehr wertvolle Art in Bezug auf die kommerzielle Fischerei. Übermäßige und unkontrollierte Jagd hat dazu geführt, dass ihre Population rapide abnimmt.</a:t>
            </a:r>
            <a:endParaRPr lang="tr-TR"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Рыба-щит - очень ценный вид для коммерческого рыболовства. Чрезмерная и неконтролируемая охота привела к быстрому сокращению их популяции.</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3150" y="2911876"/>
            <a:ext cx="1760980" cy="11718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Resim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15852" y="630038"/>
            <a:ext cx="1171175" cy="709408"/>
          </a:xfrm>
          <a:prstGeom prst="rect">
            <a:avLst/>
          </a:prstGeom>
          <a:noFill/>
        </p:spPr>
      </p:pic>
    </p:spTree>
    <p:extLst>
      <p:ext uri="{BB962C8B-B14F-4D97-AF65-F5344CB8AC3E}">
        <p14:creationId xmlns:p14="http://schemas.microsoft.com/office/powerpoint/2010/main" val="39917219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81285" y="589084"/>
            <a:ext cx="8911687" cy="1280890"/>
          </a:xfrm>
        </p:spPr>
        <p:txBody>
          <a:bodyPr>
            <a:noAutofit/>
          </a:bodyPr>
          <a:lstStyle/>
          <a:p>
            <a:r>
              <a:rPr lang="tr-TR" sz="3000" b="1" dirty="0">
                <a:latin typeface="Times New Roman" panose="02020603050405020304" pitchFamily="18" charset="0"/>
                <a:cs typeface="Times New Roman" panose="02020603050405020304" pitchFamily="18" charset="0"/>
              </a:rPr>
              <a:t>AKDENİZ FOKU( MONACHUS MONACHUS)</a:t>
            </a:r>
            <a:br>
              <a:rPr lang="tr-TR" sz="3000" b="1" dirty="0">
                <a:latin typeface="Times New Roman" panose="02020603050405020304" pitchFamily="18" charset="0"/>
                <a:cs typeface="Times New Roman" panose="02020603050405020304" pitchFamily="18" charset="0"/>
              </a:rPr>
            </a:br>
            <a:r>
              <a:rPr lang="tr-TR" sz="3000" b="1" dirty="0">
                <a:latin typeface="Times New Roman" panose="02020603050405020304" pitchFamily="18" charset="0"/>
                <a:cs typeface="Times New Roman" panose="02020603050405020304" pitchFamily="18" charset="0"/>
              </a:rPr>
              <a:t>MEDITERRANEAN MONK SEAL</a:t>
            </a:r>
            <a:endParaRPr lang="tr-TR" sz="3000" b="1" dirty="0"/>
          </a:p>
        </p:txBody>
      </p:sp>
      <p:sp>
        <p:nvSpPr>
          <p:cNvPr id="3" name="İçerik Yer Tutucusu 2"/>
          <p:cNvSpPr>
            <a:spLocks noGrp="1"/>
          </p:cNvSpPr>
          <p:nvPr>
            <p:ph idx="1"/>
          </p:nvPr>
        </p:nvSpPr>
        <p:spPr>
          <a:xfrm>
            <a:off x="1181285" y="2337390"/>
            <a:ext cx="8915400" cy="4351176"/>
          </a:xfrm>
        </p:spPr>
        <p:txBody>
          <a:bodyPr>
            <a:normAutofit/>
          </a:bodyPr>
          <a:lstStyle/>
          <a:p>
            <a:r>
              <a:rPr lang="tr-TR" sz="2000" dirty="0">
                <a:solidFill>
                  <a:schemeClr val="tx1"/>
                </a:solidFill>
                <a:latin typeface="Times New Roman" panose="02020603050405020304" pitchFamily="18" charset="0"/>
                <a:cs typeface="Times New Roman" panose="02020603050405020304" pitchFamily="18" charset="0"/>
              </a:rPr>
              <a:t>Akdeniz kıyılarında nadir görülen bu tür, balıkçılık faaliyetleri ve yaşam alanlarının kaybı nedeniyle tehdit altındadır</a:t>
            </a:r>
            <a:r>
              <a:rPr lang="tr-TR" sz="2000" dirty="0" smtClean="0">
                <a:solidFill>
                  <a:schemeClr val="tx1"/>
                </a:solidFill>
                <a:latin typeface="Times New Roman" panose="02020603050405020304" pitchFamily="18" charset="0"/>
                <a:cs typeface="Times New Roman" panose="02020603050405020304" pitchFamily="18" charset="0"/>
              </a:rPr>
              <a:t>.</a:t>
            </a:r>
            <a:endParaRPr lang="tr-TR" sz="20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This species, which is rare on the Mediterranean coast, is threatened due to fishing activities and the loss of its habitat.</a:t>
            </a:r>
            <a:endParaRPr lang="tr-TR" sz="2000" dirty="0">
              <a:solidFill>
                <a:schemeClr val="tx1"/>
              </a:solidFill>
              <a:latin typeface="Times New Roman" panose="02020603050405020304" pitchFamily="18" charset="0"/>
              <a:cs typeface="Times New Roman" panose="02020603050405020304" pitchFamily="18" charset="0"/>
            </a:endParaRPr>
          </a:p>
          <a:p>
            <a:r>
              <a:rPr lang="de-DE" sz="2000" dirty="0" smtClean="0">
                <a:latin typeface="Times New Roman" panose="02020603050405020304" pitchFamily="18" charset="0"/>
                <a:cs typeface="Times New Roman" panose="02020603050405020304" pitchFamily="18" charset="0"/>
              </a:rPr>
              <a:t>Diese seltene Art an der Mittelmeerküste ist durch Fischereiaktivitäten und den Verlust ihres Lebensraums bedroht.</a:t>
            </a:r>
            <a:endParaRPr lang="tr-TR"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Этот редкий вид на побережье Средиземного моря находится под угрозой исчезновения из-за промысловой деятельности и утраты среды обитания.</a:t>
            </a:r>
            <a:endParaRPr lang="tr-TR" sz="2000" dirty="0">
              <a:latin typeface="Times New Roman" panose="02020603050405020304" pitchFamily="18" charset="0"/>
              <a:cs typeface="Times New Roman" panose="02020603050405020304" pitchFamily="18" charset="0"/>
            </a:endParaRPr>
          </a:p>
        </p:txBody>
      </p:sp>
      <p:pic>
        <p:nvPicPr>
          <p:cNvPr id="4" name="İçerik Yer Tutucusu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650027" y="4956861"/>
            <a:ext cx="1837000" cy="11917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 name="Resim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15852" y="630038"/>
            <a:ext cx="1171175" cy="709408"/>
          </a:xfrm>
          <a:prstGeom prst="rect">
            <a:avLst/>
          </a:prstGeom>
          <a:noFill/>
        </p:spPr>
      </p:pic>
    </p:spTree>
    <p:extLst>
      <p:ext uri="{BB962C8B-B14F-4D97-AF65-F5344CB8AC3E}">
        <p14:creationId xmlns:p14="http://schemas.microsoft.com/office/powerpoint/2010/main" val="3619699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74671" y="568126"/>
            <a:ext cx="8911687" cy="1280890"/>
          </a:xfrm>
        </p:spPr>
        <p:txBody>
          <a:bodyPr>
            <a:normAutofit fontScale="90000"/>
          </a:bodyPr>
          <a:lstStyle/>
          <a:p>
            <a:r>
              <a:rPr lang="tr-TR" b="1" dirty="0">
                <a:latin typeface="Times New Roman" panose="02020603050405020304" pitchFamily="18" charset="0"/>
                <a:cs typeface="Times New Roman" panose="02020603050405020304" pitchFamily="18" charset="0"/>
              </a:rPr>
              <a:t>CARETTA </a:t>
            </a:r>
            <a:r>
              <a:rPr lang="tr-TR" b="1" dirty="0" err="1">
                <a:latin typeface="Times New Roman" panose="02020603050405020304" pitchFamily="18" charset="0"/>
                <a:cs typeface="Times New Roman" panose="02020603050405020304" pitchFamily="18" charset="0"/>
              </a:rPr>
              <a:t>CARETTA</a:t>
            </a:r>
            <a:r>
              <a:rPr lang="tr-TR" b="1" dirty="0">
                <a:latin typeface="Times New Roman" panose="02020603050405020304" pitchFamily="18" charset="0"/>
                <a:cs typeface="Times New Roman" panose="02020603050405020304" pitchFamily="18" charset="0"/>
              </a:rPr>
              <a:t> (DENİZ KAPLUMBAĞASI)</a:t>
            </a:r>
            <a:endParaRPr lang="tr-TR" b="1" dirty="0"/>
          </a:p>
        </p:txBody>
      </p:sp>
      <p:sp>
        <p:nvSpPr>
          <p:cNvPr id="3" name="İçerik Yer Tutucusu 2"/>
          <p:cNvSpPr>
            <a:spLocks noGrp="1"/>
          </p:cNvSpPr>
          <p:nvPr>
            <p:ph idx="1"/>
          </p:nvPr>
        </p:nvSpPr>
        <p:spPr>
          <a:xfrm>
            <a:off x="1096314" y="2366956"/>
            <a:ext cx="8915400" cy="3777622"/>
          </a:xfrm>
        </p:spPr>
        <p:txBody>
          <a:bodyPr/>
          <a:lstStyle/>
          <a:p>
            <a:r>
              <a:rPr lang="tr-TR" sz="2000" dirty="0">
                <a:solidFill>
                  <a:schemeClr val="tx1"/>
                </a:solidFill>
                <a:latin typeface="Times New Roman" panose="02020603050405020304" pitchFamily="18" charset="0"/>
                <a:cs typeface="Times New Roman" panose="02020603050405020304" pitchFamily="18" charset="0"/>
              </a:rPr>
              <a:t>Bu deniz kaplumbağası türü, Akdeniz kıyılarında yumurtlama alanlarına sahiptir ve nesli tehdit altındadır</a:t>
            </a:r>
            <a:r>
              <a:rPr lang="tr-TR" sz="2000" dirty="0" smtClean="0">
                <a:solidFill>
                  <a:schemeClr val="tx1"/>
                </a:solidFill>
                <a:latin typeface="Times New Roman" panose="02020603050405020304" pitchFamily="18" charset="0"/>
                <a:cs typeface="Times New Roman" panose="02020603050405020304" pitchFamily="18" charset="0"/>
              </a:rPr>
              <a:t>.</a:t>
            </a:r>
          </a:p>
          <a:p>
            <a:r>
              <a:rPr lang="en-US" sz="2000" dirty="0">
                <a:solidFill>
                  <a:schemeClr val="tx1"/>
                </a:solidFill>
                <a:latin typeface="Times New Roman" panose="02020603050405020304" pitchFamily="18" charset="0"/>
                <a:cs typeface="Times New Roman" panose="02020603050405020304" pitchFamily="18" charset="0"/>
              </a:rPr>
              <a:t>This species of sea turtle has spawning grounds along the Mediterranean coast and is threatened with extinction</a:t>
            </a:r>
            <a:r>
              <a:rPr lang="en-US" sz="2000" dirty="0" smtClean="0">
                <a:solidFill>
                  <a:schemeClr val="tx1"/>
                </a:solidFill>
                <a:latin typeface="Times New Roman" panose="02020603050405020304" pitchFamily="18" charset="0"/>
                <a:cs typeface="Times New Roman" panose="02020603050405020304" pitchFamily="18" charset="0"/>
              </a:rPr>
              <a:t>.</a:t>
            </a:r>
            <a:endParaRPr lang="tr-TR" sz="2000" dirty="0" smtClean="0">
              <a:solidFill>
                <a:schemeClr val="tx1"/>
              </a:solidFill>
              <a:latin typeface="Times New Roman" panose="02020603050405020304" pitchFamily="18" charset="0"/>
              <a:cs typeface="Times New Roman" panose="02020603050405020304" pitchFamily="18" charset="0"/>
            </a:endParaRPr>
          </a:p>
          <a:p>
            <a:r>
              <a:rPr lang="de-DE" sz="2000" dirty="0" smtClean="0">
                <a:solidFill>
                  <a:schemeClr val="tx1"/>
                </a:solidFill>
                <a:latin typeface="Times New Roman" panose="02020603050405020304" pitchFamily="18" charset="0"/>
                <a:cs typeface="Times New Roman" panose="02020603050405020304" pitchFamily="18" charset="0"/>
              </a:rPr>
              <a:t>Diese Meeresschildkröte hat Laichgebiete an der Mittelmeerküste und ist vom Aussterben bedroht.</a:t>
            </a:r>
            <a:endParaRPr lang="tr-TR" sz="2000" dirty="0" smtClean="0">
              <a:solidFill>
                <a:schemeClr val="tx1"/>
              </a:solidFill>
              <a:latin typeface="Times New Roman" panose="02020603050405020304" pitchFamily="18" charset="0"/>
              <a:cs typeface="Times New Roman" panose="02020603050405020304" pitchFamily="18" charset="0"/>
            </a:endParaRPr>
          </a:p>
          <a:p>
            <a:r>
              <a:rPr lang="ru-RU" sz="2000" dirty="0" smtClean="0">
                <a:solidFill>
                  <a:schemeClr val="tx1"/>
                </a:solidFill>
                <a:latin typeface="Times New Roman" panose="02020603050405020304" pitchFamily="18" charset="0"/>
                <a:cs typeface="Times New Roman" panose="02020603050405020304" pitchFamily="18" charset="0"/>
              </a:rPr>
              <a:t>Этот вид морских черепах имеет нерестилища на побережье Средиземного моря и находится под угрозой исчезновения.</a:t>
            </a:r>
            <a:endParaRPr lang="tr-TR" sz="2000" dirty="0">
              <a:solidFill>
                <a:schemeClr val="tx1"/>
              </a:solidFill>
              <a:latin typeface="Times New Roman" panose="02020603050405020304" pitchFamily="18" charset="0"/>
              <a:cs typeface="Times New Roman" panose="02020603050405020304" pitchFamily="18" charset="0"/>
            </a:endParaRPr>
          </a:p>
          <a:p>
            <a:endParaRPr lang="tr-TR" dirty="0"/>
          </a:p>
        </p:txBody>
      </p:sp>
      <p:pic>
        <p:nvPicPr>
          <p:cNvPr id="4" name="İçerik Yer Tutucusu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1068" y="4946424"/>
            <a:ext cx="2130051" cy="1198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Resim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15852" y="630038"/>
            <a:ext cx="1171175" cy="709408"/>
          </a:xfrm>
          <a:prstGeom prst="rect">
            <a:avLst/>
          </a:prstGeom>
          <a:noFill/>
        </p:spPr>
      </p:pic>
    </p:spTree>
    <p:extLst>
      <p:ext uri="{BB962C8B-B14F-4D97-AF65-F5344CB8AC3E}">
        <p14:creationId xmlns:p14="http://schemas.microsoft.com/office/powerpoint/2010/main" val="30228947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415" y="586788"/>
            <a:ext cx="8911687" cy="1280890"/>
          </a:xfrm>
        </p:spPr>
        <p:txBody>
          <a:bodyPr>
            <a:normAutofit/>
          </a:bodyPr>
          <a:lstStyle/>
          <a:p>
            <a:r>
              <a:rPr lang="tr-TR" sz="3500" b="1" dirty="0" smtClean="0">
                <a:latin typeface="Times New Roman" panose="02020603050405020304" pitchFamily="18" charset="0"/>
                <a:cs typeface="Times New Roman" panose="02020603050405020304" pitchFamily="18" charset="0"/>
              </a:rPr>
              <a:t>YEŞİL DENİZ KAPLUMBAĞASI (CHELONIA MYDAS)</a:t>
            </a:r>
            <a:endParaRPr lang="tr-TR" sz="3500" b="1" dirty="0"/>
          </a:p>
        </p:txBody>
      </p:sp>
      <p:sp>
        <p:nvSpPr>
          <p:cNvPr id="3" name="İçerik Yer Tutucusu 2"/>
          <p:cNvSpPr>
            <a:spLocks noGrp="1"/>
          </p:cNvSpPr>
          <p:nvPr>
            <p:ph idx="1"/>
          </p:nvPr>
        </p:nvSpPr>
        <p:spPr>
          <a:xfrm>
            <a:off x="913415" y="2378552"/>
            <a:ext cx="8915400" cy="3777622"/>
          </a:xfrm>
        </p:spPr>
        <p:txBody>
          <a:bodyPr>
            <a:normAutofit/>
          </a:bodyPr>
          <a:lstStyle/>
          <a:p>
            <a:r>
              <a:rPr lang="tr-TR" sz="2000" dirty="0" err="1">
                <a:solidFill>
                  <a:schemeClr val="tx1"/>
                </a:solidFill>
                <a:latin typeface="Times New Roman" panose="02020603050405020304" pitchFamily="18" charset="0"/>
                <a:cs typeface="Times New Roman" panose="02020603050405020304" pitchFamily="18" charset="0"/>
              </a:rPr>
              <a:t>Caretta</a:t>
            </a:r>
            <a:r>
              <a:rPr lang="tr-TR" sz="2000" dirty="0">
                <a:solidFill>
                  <a:schemeClr val="tx1"/>
                </a:solidFill>
                <a:latin typeface="Times New Roman" panose="02020603050405020304" pitchFamily="18" charset="0"/>
                <a:cs typeface="Times New Roman" panose="02020603050405020304" pitchFamily="18" charset="0"/>
              </a:rPr>
              <a:t> </a:t>
            </a:r>
            <a:r>
              <a:rPr lang="tr-TR" sz="2000" dirty="0" err="1">
                <a:solidFill>
                  <a:schemeClr val="tx1"/>
                </a:solidFill>
                <a:latin typeface="Times New Roman" panose="02020603050405020304" pitchFamily="18" charset="0"/>
                <a:cs typeface="Times New Roman" panose="02020603050405020304" pitchFamily="18" charset="0"/>
              </a:rPr>
              <a:t>caretta</a:t>
            </a:r>
            <a:r>
              <a:rPr lang="tr-TR" sz="2000" dirty="0">
                <a:solidFill>
                  <a:schemeClr val="tx1"/>
                </a:solidFill>
                <a:latin typeface="Times New Roman" panose="02020603050405020304" pitchFamily="18" charset="0"/>
                <a:cs typeface="Times New Roman" panose="02020603050405020304" pitchFamily="18" charset="0"/>
              </a:rPr>
              <a:t> gibi, bu tür de </a:t>
            </a:r>
            <a:r>
              <a:rPr lang="tr-TR" sz="2000" dirty="0" err="1">
                <a:solidFill>
                  <a:schemeClr val="tx1"/>
                </a:solidFill>
                <a:latin typeface="Times New Roman" panose="02020603050405020304" pitchFamily="18" charset="0"/>
                <a:cs typeface="Times New Roman" panose="02020603050405020304" pitchFamily="18" charset="0"/>
              </a:rPr>
              <a:t>akdeniz</a:t>
            </a:r>
            <a:r>
              <a:rPr lang="tr-TR" sz="2000" dirty="0">
                <a:solidFill>
                  <a:schemeClr val="tx1"/>
                </a:solidFill>
                <a:latin typeface="Times New Roman" panose="02020603050405020304" pitchFamily="18" charset="0"/>
                <a:cs typeface="Times New Roman" panose="02020603050405020304" pitchFamily="18" charset="0"/>
              </a:rPr>
              <a:t> kıyılarında önemli yumurtlama alanlarına sahiptir ve nesli tehlike altındadır</a:t>
            </a:r>
            <a:r>
              <a:rPr lang="tr-TR" sz="2000" dirty="0" smtClean="0">
                <a:solidFill>
                  <a:schemeClr val="tx1"/>
                </a:solidFill>
                <a:latin typeface="Times New Roman" panose="02020603050405020304" pitchFamily="18" charset="0"/>
                <a:cs typeface="Times New Roman" panose="02020603050405020304" pitchFamily="18" charset="0"/>
              </a:rPr>
              <a:t>.</a:t>
            </a:r>
          </a:p>
          <a:p>
            <a:r>
              <a:rPr lang="tr-TR" sz="2000" dirty="0" smtClean="0">
                <a:solidFill>
                  <a:schemeClr val="tx1"/>
                </a:solidFill>
                <a:latin typeface="Times New Roman" panose="02020603050405020304" pitchFamily="18" charset="0"/>
                <a:cs typeface="Times New Roman" panose="02020603050405020304" pitchFamily="18" charset="0"/>
              </a:rPr>
              <a:t>As a </a:t>
            </a:r>
            <a:r>
              <a:rPr lang="en-US" sz="2000" dirty="0" err="1" smtClean="0">
                <a:solidFill>
                  <a:schemeClr val="tx1"/>
                </a:solidFill>
                <a:latin typeface="Times New Roman" panose="02020603050405020304" pitchFamily="18" charset="0"/>
                <a:cs typeface="Times New Roman" panose="02020603050405020304" pitchFamily="18" charset="0"/>
              </a:rPr>
              <a:t>caretta</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caretta</a:t>
            </a:r>
            <a:r>
              <a:rPr lang="en-US" sz="2000" dirty="0">
                <a:solidFill>
                  <a:schemeClr val="tx1"/>
                </a:solidFill>
                <a:latin typeface="Times New Roman" panose="02020603050405020304" pitchFamily="18" charset="0"/>
                <a:cs typeface="Times New Roman" panose="02020603050405020304" pitchFamily="18" charset="0"/>
              </a:rPr>
              <a:t>, this species has important spawning grounds along the Mediterranean coast and is endangered.</a:t>
            </a:r>
            <a:endParaRPr lang="tr-TR" sz="2000" dirty="0">
              <a:solidFill>
                <a:schemeClr val="tx1"/>
              </a:solidFill>
              <a:latin typeface="Times New Roman" panose="02020603050405020304" pitchFamily="18" charset="0"/>
              <a:cs typeface="Times New Roman" panose="02020603050405020304" pitchFamily="18" charset="0"/>
            </a:endParaRPr>
          </a:p>
          <a:p>
            <a:r>
              <a:rPr lang="de-DE" sz="2000" dirty="0" smtClean="0">
                <a:latin typeface="Times New Roman" panose="02020603050405020304" pitchFamily="18" charset="0"/>
                <a:cs typeface="Times New Roman" panose="02020603050405020304" pitchFamily="18" charset="0"/>
              </a:rPr>
              <a:t>Wie </a:t>
            </a:r>
            <a:r>
              <a:rPr lang="de-DE" sz="2000" dirty="0" err="1" smtClean="0">
                <a:latin typeface="Times New Roman" panose="02020603050405020304" pitchFamily="18" charset="0"/>
                <a:cs typeface="Times New Roman" panose="02020603050405020304" pitchFamily="18" charset="0"/>
              </a:rPr>
              <a:t>Caretta</a:t>
            </a:r>
            <a:r>
              <a:rPr lang="de-DE" sz="2000" dirty="0" smtClean="0">
                <a:latin typeface="Times New Roman" panose="02020603050405020304" pitchFamily="18" charset="0"/>
                <a:cs typeface="Times New Roman" panose="02020603050405020304" pitchFamily="18" charset="0"/>
              </a:rPr>
              <a:t> </a:t>
            </a:r>
            <a:r>
              <a:rPr lang="de-DE" sz="2000" dirty="0" err="1" smtClean="0">
                <a:latin typeface="Times New Roman" panose="02020603050405020304" pitchFamily="18" charset="0"/>
                <a:cs typeface="Times New Roman" panose="02020603050405020304" pitchFamily="18" charset="0"/>
              </a:rPr>
              <a:t>caretta</a:t>
            </a:r>
            <a:r>
              <a:rPr lang="de-DE" sz="2000" dirty="0" smtClean="0">
                <a:latin typeface="Times New Roman" panose="02020603050405020304" pitchFamily="18" charset="0"/>
                <a:cs typeface="Times New Roman" panose="02020603050405020304" pitchFamily="18" charset="0"/>
              </a:rPr>
              <a:t> hat diese Art wichtige Laichgebiete an der Mittelmeerküste und ist vom Aussterben bedroht.</a:t>
            </a:r>
            <a:endParaRPr lang="tr-TR"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Как и каретта каретта, этот вид имеет значительные нерестилища на побережье Средиземного моря и находится под угрозой исчезновения.</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8179" y="4670700"/>
            <a:ext cx="2455345" cy="13749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Resim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15852" y="630038"/>
            <a:ext cx="1171175" cy="709408"/>
          </a:xfrm>
          <a:prstGeom prst="rect">
            <a:avLst/>
          </a:prstGeom>
          <a:noFill/>
        </p:spPr>
      </p:pic>
    </p:spTree>
    <p:extLst>
      <p:ext uri="{BB962C8B-B14F-4D97-AF65-F5344CB8AC3E}">
        <p14:creationId xmlns:p14="http://schemas.microsoft.com/office/powerpoint/2010/main" val="1014580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11785" y="239451"/>
            <a:ext cx="10557163" cy="6442339"/>
          </a:xfrm>
        </p:spPr>
        <p:txBody>
          <a:bodyPr>
            <a:normAutofit fontScale="77500" lnSpcReduction="20000"/>
          </a:bodyPr>
          <a:lstStyle/>
          <a:p>
            <a:pPr marL="0" indent="0" algn="ctr">
              <a:buNone/>
            </a:pPr>
            <a:endParaRPr lang="tr-TR" sz="2600" b="1" dirty="0" smtClean="0">
              <a:solidFill>
                <a:schemeClr val="accent2">
                  <a:lumMod val="75000"/>
                </a:schemeClr>
              </a:solidFill>
              <a:latin typeface="Times New Roman" panose="02020603050405020304" pitchFamily="18" charset="0"/>
              <a:cs typeface="Times New Roman" panose="02020603050405020304" pitchFamily="18" charset="0"/>
            </a:endParaRPr>
          </a:p>
          <a:p>
            <a:pPr marL="0" indent="0" algn="ctr">
              <a:buNone/>
            </a:pPr>
            <a:endParaRPr lang="tr-TR" sz="2600" b="1" dirty="0">
              <a:solidFill>
                <a:schemeClr val="accent2">
                  <a:lumMod val="75000"/>
                </a:schemeClr>
              </a:solidFill>
              <a:latin typeface="Times New Roman" panose="02020603050405020304" pitchFamily="18" charset="0"/>
              <a:cs typeface="Times New Roman" panose="02020603050405020304" pitchFamily="18" charset="0"/>
            </a:endParaRPr>
          </a:p>
          <a:p>
            <a:pPr marL="0" indent="0" algn="ctr">
              <a:buNone/>
            </a:pPr>
            <a:r>
              <a:rPr lang="tr-TR" sz="2600" b="1" dirty="0" smtClean="0">
                <a:solidFill>
                  <a:schemeClr val="accent2">
                    <a:lumMod val="75000"/>
                  </a:schemeClr>
                </a:solidFill>
                <a:latin typeface="Times New Roman" panose="02020603050405020304" pitchFamily="18" charset="0"/>
                <a:cs typeface="Times New Roman" panose="02020603050405020304" pitchFamily="18" charset="0"/>
              </a:rPr>
              <a:t>ÇEVRE POLİTİKAMIZ</a:t>
            </a:r>
          </a:p>
          <a:p>
            <a:pPr marL="0" indent="0" algn="ctr">
              <a:buNone/>
            </a:pPr>
            <a:r>
              <a:rPr lang="tr-TR" sz="2600" dirty="0" smtClean="0">
                <a:solidFill>
                  <a:schemeClr val="accent2">
                    <a:lumMod val="75000"/>
                  </a:schemeClr>
                </a:solidFill>
                <a:latin typeface="Times New Roman" panose="02020603050405020304" pitchFamily="18" charset="0"/>
                <a:cs typeface="Times New Roman" panose="02020603050405020304" pitchFamily="18" charset="0"/>
              </a:rPr>
              <a:t>ENVIRONMENTAL POLICY</a:t>
            </a:r>
          </a:p>
          <a:p>
            <a:pPr marL="0" indent="0" algn="ctr">
              <a:buNone/>
            </a:pPr>
            <a:r>
              <a:rPr lang="tr-TR" sz="2600" dirty="0">
                <a:solidFill>
                  <a:schemeClr val="accent2">
                    <a:lumMod val="75000"/>
                  </a:schemeClr>
                </a:solidFill>
                <a:latin typeface="Times New Roman" panose="02020603050405020304" pitchFamily="18" charset="0"/>
                <a:cs typeface="Times New Roman" panose="02020603050405020304" pitchFamily="18" charset="0"/>
              </a:rPr>
              <a:t>UNSERE </a:t>
            </a:r>
            <a:r>
              <a:rPr lang="tr-TR" sz="2600" dirty="0" smtClean="0">
                <a:solidFill>
                  <a:schemeClr val="accent2">
                    <a:lumMod val="75000"/>
                  </a:schemeClr>
                </a:solidFill>
                <a:latin typeface="Times New Roman" panose="02020603050405020304" pitchFamily="18" charset="0"/>
                <a:cs typeface="Times New Roman" panose="02020603050405020304" pitchFamily="18" charset="0"/>
              </a:rPr>
              <a:t>UMWELTPOLITIK</a:t>
            </a:r>
          </a:p>
          <a:p>
            <a:pPr marL="0" indent="0" algn="ctr">
              <a:buNone/>
            </a:pPr>
            <a:r>
              <a:rPr lang="az-Cyrl-AZ" sz="2600" dirty="0">
                <a:solidFill>
                  <a:schemeClr val="accent2">
                    <a:lumMod val="75000"/>
                  </a:schemeClr>
                </a:solidFill>
                <a:latin typeface="Times New Roman" panose="02020603050405020304" pitchFamily="18" charset="0"/>
                <a:cs typeface="Times New Roman" panose="02020603050405020304" pitchFamily="18" charset="0"/>
              </a:rPr>
              <a:t>НАША ЭКОЛОГИЧЕСКАЯ </a:t>
            </a:r>
            <a:r>
              <a:rPr lang="az-Cyrl-AZ" sz="2600" dirty="0" smtClean="0">
                <a:solidFill>
                  <a:schemeClr val="accent2">
                    <a:lumMod val="75000"/>
                  </a:schemeClr>
                </a:solidFill>
                <a:latin typeface="Times New Roman" panose="02020603050405020304" pitchFamily="18" charset="0"/>
                <a:cs typeface="Times New Roman" panose="02020603050405020304" pitchFamily="18" charset="0"/>
              </a:rPr>
              <a:t>ПОЛИТИКА</a:t>
            </a:r>
            <a:endParaRPr lang="tr-TR" sz="2600" dirty="0" smtClean="0">
              <a:solidFill>
                <a:schemeClr val="accent2">
                  <a:lumMod val="75000"/>
                </a:schemeClr>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q"/>
            </a:pPr>
            <a:r>
              <a:rPr lang="tr-TR" sz="2300" dirty="0">
                <a:solidFill>
                  <a:schemeClr val="tx1"/>
                </a:solidFill>
                <a:latin typeface="Times New Roman" panose="02020603050405020304" pitchFamily="18" charset="0"/>
                <a:cs typeface="Times New Roman" panose="02020603050405020304" pitchFamily="18" charset="0"/>
              </a:rPr>
              <a:t>Tesisimizdeki çıkan atıkları gruplarına ve tehlike durumlarına göre en verimli şekilde sınıflandırmaya özen gösteriyoruz ve bunun sayesinde daha fazla atığın geri dönüşüm şansına sahip olacağını, doğaya zarar vermeden yok edilebileceğini biliyor ve atık miktarını azaltmayı hedefliyoruz</a:t>
            </a:r>
            <a:r>
              <a:rPr lang="tr-TR" sz="2300" dirty="0" smtClean="0">
                <a:solidFill>
                  <a:schemeClr val="tx1"/>
                </a:solidFill>
                <a:latin typeface="Times New Roman" panose="02020603050405020304" pitchFamily="18" charset="0"/>
                <a:cs typeface="Times New Roman" panose="02020603050405020304" pitchFamily="18" charset="0"/>
              </a:rPr>
              <a:t>.</a:t>
            </a:r>
          </a:p>
          <a:p>
            <a:pPr lvl="0">
              <a:buFont typeface="Wingdings" panose="05000000000000000000" pitchFamily="2" charset="2"/>
              <a:buChar char="q"/>
            </a:pPr>
            <a:r>
              <a:rPr lang="en-US" sz="2300" dirty="0">
                <a:solidFill>
                  <a:schemeClr val="tx1"/>
                </a:solidFill>
                <a:latin typeface="Times New Roman" panose="02020603050405020304" pitchFamily="18" charset="0"/>
                <a:cs typeface="Times New Roman" panose="02020603050405020304" pitchFamily="18" charset="0"/>
              </a:rPr>
              <a:t>We take care to classify the wastes in our facility in the most efficient way according to their groups and hazard situations, and we know that thanks to this, more waste will have the chance of recycling, can be destroyed without harming the nature, and we aim to reduce the amount of waste</a:t>
            </a:r>
            <a:r>
              <a:rPr lang="en-US" sz="2300" dirty="0" smtClean="0">
                <a:solidFill>
                  <a:schemeClr val="tx1"/>
                </a:solidFill>
                <a:latin typeface="Times New Roman" panose="02020603050405020304" pitchFamily="18" charset="0"/>
                <a:cs typeface="Times New Roman" panose="02020603050405020304" pitchFamily="18" charset="0"/>
              </a:rPr>
              <a:t>.</a:t>
            </a:r>
            <a:endParaRPr lang="tr-TR" sz="2300" dirty="0" smtClean="0">
              <a:solidFill>
                <a:schemeClr val="tx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q"/>
            </a:pPr>
            <a:r>
              <a:rPr lang="de-DE" sz="2300" dirty="0">
                <a:solidFill>
                  <a:schemeClr val="tx1"/>
                </a:solidFill>
                <a:latin typeface="Times New Roman" panose="02020603050405020304" pitchFamily="18" charset="0"/>
                <a:cs typeface="Times New Roman" panose="02020603050405020304" pitchFamily="18" charset="0"/>
              </a:rPr>
              <a:t>Wir achten darauf, die Abfälle in unserer Anlage nach Gruppen und Gefahrensituationen auf effizienteste Weise zu klassifizieren und wissen, dass dadurch mehr Abfälle recycelt werden können, ohne die Natur zu schädigen, und wir wollen die Abfallmenge reduzieren</a:t>
            </a:r>
            <a:r>
              <a:rPr lang="de-DE" sz="2300" dirty="0" smtClean="0">
                <a:solidFill>
                  <a:schemeClr val="tx1"/>
                </a:solidFill>
                <a:latin typeface="Times New Roman" panose="02020603050405020304" pitchFamily="18" charset="0"/>
                <a:cs typeface="Times New Roman" panose="02020603050405020304" pitchFamily="18" charset="0"/>
              </a:rPr>
              <a:t>.</a:t>
            </a:r>
            <a:endParaRPr lang="tr-TR" sz="2300" dirty="0" smtClean="0">
              <a:solidFill>
                <a:schemeClr val="tx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q"/>
            </a:pPr>
            <a:r>
              <a:rPr lang="ru-RU" sz="2300" dirty="0">
                <a:solidFill>
                  <a:schemeClr val="tx1"/>
                </a:solidFill>
                <a:latin typeface="Times New Roman" panose="02020603050405020304" pitchFamily="18" charset="0"/>
                <a:cs typeface="Times New Roman" panose="02020603050405020304" pitchFamily="18" charset="0"/>
              </a:rPr>
              <a:t>Мы заботимся о том, чтобы наиболее эффективно классифицировать отходы, образующиеся на нашем предприятии, в соответствии с их группами и опасными ситуациями, и благодаря этому мы знаем, что больше отходов будет иметь возможность перерабатываться, может быть уничтожено без ущерба для природы, и мы стремимся сократить количество отходов.</a:t>
            </a:r>
            <a:endParaRPr lang="tr-TR" sz="2300" dirty="0" smtClean="0">
              <a:solidFill>
                <a:schemeClr val="tx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q"/>
            </a:pPr>
            <a:endParaRPr lang="tr-TR" sz="3000" dirty="0"/>
          </a:p>
          <a:p>
            <a:pPr marL="0" indent="0">
              <a:buNone/>
            </a:pPr>
            <a:endParaRPr lang="tr-TR" dirty="0" smtClean="0">
              <a:solidFill>
                <a:schemeClr val="accent5">
                  <a:lumMod val="50000"/>
                </a:schemeClr>
              </a:solidFill>
              <a:latin typeface="Times New Roman" panose="02020603050405020304" pitchFamily="18" charset="0"/>
              <a:cs typeface="Times New Roman" panose="02020603050405020304" pitchFamily="18" charset="0"/>
            </a:endParaRPr>
          </a:p>
          <a:p>
            <a:pPr marL="0" indent="0" algn="ctr">
              <a:buNone/>
            </a:pPr>
            <a:endParaRPr lang="tr-TR" dirty="0">
              <a:latin typeface="Times New Roman" panose="02020603050405020304" pitchFamily="18" charset="0"/>
              <a:cs typeface="Times New Roman" panose="02020603050405020304" pitchFamily="18" charset="0"/>
            </a:endParaRPr>
          </a:p>
        </p:txBody>
      </p:sp>
      <p:pic>
        <p:nvPicPr>
          <p:cNvPr id="4" name="Resim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01534" y="692212"/>
            <a:ext cx="1177293" cy="674949"/>
          </a:xfrm>
          <a:prstGeom prst="rect">
            <a:avLst/>
          </a:prstGeom>
          <a:noFill/>
        </p:spPr>
      </p:pic>
    </p:spTree>
    <p:extLst>
      <p:ext uri="{BB962C8B-B14F-4D97-AF65-F5344CB8AC3E}">
        <p14:creationId xmlns:p14="http://schemas.microsoft.com/office/powerpoint/2010/main" val="19405752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317" y="344297"/>
            <a:ext cx="8911687" cy="1280890"/>
          </a:xfrm>
        </p:spPr>
        <p:txBody>
          <a:bodyPr>
            <a:normAutofit/>
          </a:bodyPr>
          <a:lstStyle/>
          <a:p>
            <a:r>
              <a:rPr lang="tr-TR" sz="3500" b="1" dirty="0">
                <a:latin typeface="Times New Roman" panose="02020603050405020304" pitchFamily="18" charset="0"/>
                <a:cs typeface="Times New Roman" panose="02020603050405020304" pitchFamily="18" charset="0"/>
              </a:rPr>
              <a:t>TOROS KURBAĞASI (RANA HOLTZİ)</a:t>
            </a:r>
            <a:endParaRPr lang="tr-TR" sz="3500" b="1" dirty="0"/>
          </a:p>
        </p:txBody>
      </p:sp>
      <p:sp>
        <p:nvSpPr>
          <p:cNvPr id="3" name="İçerik Yer Tutucusu 2"/>
          <p:cNvSpPr>
            <a:spLocks noGrp="1"/>
          </p:cNvSpPr>
          <p:nvPr>
            <p:ph idx="1"/>
          </p:nvPr>
        </p:nvSpPr>
        <p:spPr>
          <a:xfrm>
            <a:off x="1088885" y="2415147"/>
            <a:ext cx="8915400" cy="4677747"/>
          </a:xfrm>
        </p:spPr>
        <p:txBody>
          <a:bodyPr>
            <a:normAutofit/>
          </a:bodyPr>
          <a:lstStyle/>
          <a:p>
            <a:r>
              <a:rPr lang="tr-TR" sz="1800" dirty="0">
                <a:solidFill>
                  <a:schemeClr val="tx1"/>
                </a:solidFill>
                <a:latin typeface="Times New Roman" panose="02020603050405020304" pitchFamily="18" charset="0"/>
                <a:cs typeface="Times New Roman" panose="02020603050405020304" pitchFamily="18" charset="0"/>
              </a:rPr>
              <a:t>Akdeniz Bölgesi’nde tatlı su ekosistemlerinde yaşayan Toros kurbağası, su kirliliği ve iklim değişikliği ve habitat kaybı sebebiyle nesli tehdit altındadır. </a:t>
            </a:r>
            <a:endParaRPr lang="tr-TR" sz="1800" dirty="0" smtClean="0">
              <a:solidFill>
                <a:schemeClr val="tx1"/>
              </a:solidFill>
              <a:latin typeface="Times New Roman" panose="02020603050405020304" pitchFamily="18" charset="0"/>
              <a:cs typeface="Times New Roman" panose="02020603050405020304" pitchFamily="18" charset="0"/>
            </a:endParaRPr>
          </a:p>
          <a:p>
            <a:r>
              <a:rPr lang="en-US" sz="1800" dirty="0">
                <a:solidFill>
                  <a:schemeClr val="tx1"/>
                </a:solidFill>
                <a:latin typeface="Times New Roman" panose="02020603050405020304" pitchFamily="18" charset="0"/>
                <a:cs typeface="Times New Roman" panose="02020603050405020304" pitchFamily="18" charset="0"/>
              </a:rPr>
              <a:t>The Taurus frog, which lives in freshwater ecosystems in the Mediterranean Region, is under threat of extinction due to water pollution, climate change and habitat loss</a:t>
            </a:r>
            <a:r>
              <a:rPr lang="tr-TR" sz="1800" dirty="0" err="1">
                <a:solidFill>
                  <a:schemeClr val="tx1"/>
                </a:solidFill>
                <a:latin typeface="Times New Roman" panose="02020603050405020304" pitchFamily="18" charset="0"/>
                <a:cs typeface="Times New Roman" panose="02020603050405020304" pitchFamily="18" charset="0"/>
              </a:rPr>
              <a:t>ing.</a:t>
            </a:r>
            <a:endParaRPr lang="tr-TR" sz="1800" dirty="0">
              <a:solidFill>
                <a:schemeClr val="tx1"/>
              </a:solidFill>
              <a:latin typeface="Times New Roman" panose="02020603050405020304" pitchFamily="18" charset="0"/>
              <a:cs typeface="Times New Roman" panose="02020603050405020304" pitchFamily="18" charset="0"/>
            </a:endParaRPr>
          </a:p>
          <a:p>
            <a:r>
              <a:rPr lang="de-DE" sz="1800" dirty="0" smtClean="0">
                <a:latin typeface="Times New Roman" panose="02020603050405020304" pitchFamily="18" charset="0"/>
                <a:cs typeface="Times New Roman" panose="02020603050405020304" pitchFamily="18" charset="0"/>
              </a:rPr>
              <a:t>Der </a:t>
            </a:r>
            <a:r>
              <a:rPr lang="de-DE" sz="1800" dirty="0" err="1" smtClean="0">
                <a:latin typeface="Times New Roman" panose="02020603050405020304" pitchFamily="18" charset="0"/>
                <a:cs typeface="Times New Roman" panose="02020603050405020304" pitchFamily="18" charset="0"/>
              </a:rPr>
              <a:t>Taurusfrosch</a:t>
            </a:r>
            <a:r>
              <a:rPr lang="de-DE" sz="1800" dirty="0" smtClean="0">
                <a:latin typeface="Times New Roman" panose="02020603050405020304" pitchFamily="18" charset="0"/>
                <a:cs typeface="Times New Roman" panose="02020603050405020304" pitchFamily="18" charset="0"/>
              </a:rPr>
              <a:t>, der in </a:t>
            </a:r>
            <a:r>
              <a:rPr lang="de-DE" sz="1800" dirty="0" err="1" smtClean="0">
                <a:latin typeface="Times New Roman" panose="02020603050405020304" pitchFamily="18" charset="0"/>
                <a:cs typeface="Times New Roman" panose="02020603050405020304" pitchFamily="18" charset="0"/>
              </a:rPr>
              <a:t>süßwasserökosystemen</a:t>
            </a:r>
            <a:r>
              <a:rPr lang="de-DE" sz="1800" dirty="0" smtClean="0">
                <a:latin typeface="Times New Roman" panose="02020603050405020304" pitchFamily="18" charset="0"/>
                <a:cs typeface="Times New Roman" panose="02020603050405020304" pitchFamily="18" charset="0"/>
              </a:rPr>
              <a:t> im Mittelmeerraum lebt, ist durch Wasserverschmutzung und Klimawandel und </a:t>
            </a:r>
            <a:r>
              <a:rPr lang="de-DE" sz="1800" dirty="0" err="1" smtClean="0">
                <a:latin typeface="Times New Roman" panose="02020603050405020304" pitchFamily="18" charset="0"/>
                <a:cs typeface="Times New Roman" panose="02020603050405020304" pitchFamily="18" charset="0"/>
              </a:rPr>
              <a:t>Habitatverlust</a:t>
            </a:r>
            <a:r>
              <a:rPr lang="de-DE" sz="1800" dirty="0" smtClean="0">
                <a:latin typeface="Times New Roman" panose="02020603050405020304" pitchFamily="18" charset="0"/>
                <a:cs typeface="Times New Roman" panose="02020603050405020304" pitchFamily="18" charset="0"/>
              </a:rPr>
              <a:t> vom Aussterben bedroht.</a:t>
            </a:r>
            <a:endParaRPr lang="tr-TR" sz="1800" dirty="0" smtClean="0">
              <a:latin typeface="Times New Roman" panose="02020603050405020304" pitchFamily="18" charset="0"/>
              <a:cs typeface="Times New Roman" panose="02020603050405020304" pitchFamily="18" charset="0"/>
            </a:endParaRPr>
          </a:p>
          <a:p>
            <a:r>
              <a:rPr lang="ru-RU" sz="1800" dirty="0" smtClean="0">
                <a:effectLst/>
                <a:latin typeface="Times New Roman" panose="02020603050405020304" pitchFamily="18" charset="0"/>
                <a:cs typeface="Times New Roman" panose="02020603050405020304" pitchFamily="18" charset="0"/>
              </a:rPr>
              <a:t>Лягушка-телец, обитающая в пресноводных экосистемах Средиземноморского региона, находится под угрозой исчезновения из-за загрязнения воды, изменения климата и утраты среды обитания</a:t>
            </a:r>
            <a:r>
              <a:rPr lang="ru-RU" sz="2000" dirty="0" smtClean="0">
                <a:effectLst/>
                <a:latin typeface="Times New Roman" panose="02020603050405020304" pitchFamily="18" charset="0"/>
                <a:cs typeface="Times New Roman" panose="02020603050405020304" pitchFamily="18" charset="0"/>
              </a:rPr>
              <a:t>.</a:t>
            </a:r>
            <a:endParaRPr lang="tr-TR" sz="2000" dirty="0" smtClean="0">
              <a:latin typeface="Times New Roman" panose="02020603050405020304" pitchFamily="18" charset="0"/>
              <a:cs typeface="Times New Roman" panose="02020603050405020304" pitchFamily="18" charset="0"/>
            </a:endParaRPr>
          </a:p>
          <a:p>
            <a:endParaRPr lang="tr-TR" dirty="0"/>
          </a:p>
        </p:txBody>
      </p:sp>
      <p:pic>
        <p:nvPicPr>
          <p:cNvPr id="4" name="İçerik Yer Tutucus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0350" y="4920587"/>
            <a:ext cx="2056677" cy="11517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Resim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15852" y="630038"/>
            <a:ext cx="1171175" cy="709408"/>
          </a:xfrm>
          <a:prstGeom prst="rect">
            <a:avLst/>
          </a:prstGeom>
          <a:noFill/>
        </p:spPr>
      </p:pic>
    </p:spTree>
    <p:extLst>
      <p:ext uri="{BB962C8B-B14F-4D97-AF65-F5344CB8AC3E}">
        <p14:creationId xmlns:p14="http://schemas.microsoft.com/office/powerpoint/2010/main" val="22846690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6770" y="526282"/>
            <a:ext cx="8911687" cy="1280890"/>
          </a:xfrm>
        </p:spPr>
        <p:txBody>
          <a:bodyPr>
            <a:noAutofit/>
          </a:bodyPr>
          <a:lstStyle/>
          <a:p>
            <a:pPr algn="ctr"/>
            <a:r>
              <a:rPr lang="tr-TR" sz="3000" b="1" dirty="0">
                <a:solidFill>
                  <a:schemeClr val="tx1"/>
                </a:solidFill>
                <a:latin typeface="Times New Roman" panose="02020603050405020304" pitchFamily="18" charset="0"/>
                <a:cs typeface="Times New Roman" panose="02020603050405020304" pitchFamily="18" charset="0"/>
              </a:rPr>
              <a:t>TEHDİT </a:t>
            </a:r>
            <a:r>
              <a:rPr lang="tr-TR" sz="3000" b="1" dirty="0" smtClean="0">
                <a:solidFill>
                  <a:schemeClr val="tx1"/>
                </a:solidFill>
                <a:latin typeface="Times New Roman" panose="02020603050405020304" pitchFamily="18" charset="0"/>
                <a:cs typeface="Times New Roman" panose="02020603050405020304" pitchFamily="18" charset="0"/>
              </a:rPr>
              <a:t>ALTINDA BULUNAN </a:t>
            </a:r>
            <a:r>
              <a:rPr lang="tr-TR" sz="3000" b="1" dirty="0">
                <a:solidFill>
                  <a:schemeClr val="tx1"/>
                </a:solidFill>
                <a:latin typeface="Times New Roman" panose="02020603050405020304" pitchFamily="18" charset="0"/>
                <a:cs typeface="Times New Roman" panose="02020603050405020304" pitchFamily="18" charset="0"/>
              </a:rPr>
              <a:t>BİTKİ TÜRLERİ LİSTESİ</a:t>
            </a:r>
            <a:endParaRPr lang="tr-TR" sz="3000" b="1" dirty="0">
              <a:solidFill>
                <a:schemeClr val="tx1"/>
              </a:solidFill>
            </a:endParaRPr>
          </a:p>
        </p:txBody>
      </p:sp>
      <p:sp>
        <p:nvSpPr>
          <p:cNvPr id="4" name="Metin kutusu 3"/>
          <p:cNvSpPr txBox="1"/>
          <p:nvPr/>
        </p:nvSpPr>
        <p:spPr>
          <a:xfrm>
            <a:off x="1781160" y="1714839"/>
            <a:ext cx="8322906" cy="553998"/>
          </a:xfrm>
          <a:prstGeom prst="rect">
            <a:avLst/>
          </a:prstGeom>
          <a:noFill/>
        </p:spPr>
        <p:txBody>
          <a:bodyPr wrap="square" rtlCol="0">
            <a:spAutoFit/>
          </a:bodyPr>
          <a:lstStyle/>
          <a:p>
            <a:pPr algn="ctr"/>
            <a:r>
              <a:rPr lang="en-US" sz="3000" b="1" dirty="0">
                <a:solidFill>
                  <a:schemeClr val="accent4">
                    <a:lumMod val="60000"/>
                    <a:lumOff val="40000"/>
                  </a:schemeClr>
                </a:solidFill>
                <a:latin typeface="Times New Roman" panose="02020603050405020304" pitchFamily="18" charset="0"/>
                <a:cs typeface="Times New Roman" panose="02020603050405020304" pitchFamily="18" charset="0"/>
              </a:rPr>
              <a:t>LIST OF THREATENED PLANT SPECIES</a:t>
            </a:r>
            <a:endParaRPr lang="tr-TR" sz="3000" b="1"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5" name="Metin kutusu 4"/>
          <p:cNvSpPr txBox="1"/>
          <p:nvPr/>
        </p:nvSpPr>
        <p:spPr>
          <a:xfrm>
            <a:off x="2340998" y="2605741"/>
            <a:ext cx="7203233" cy="1015663"/>
          </a:xfrm>
          <a:prstGeom prst="rect">
            <a:avLst/>
          </a:prstGeom>
          <a:noFill/>
        </p:spPr>
        <p:txBody>
          <a:bodyPr wrap="square" rtlCol="0">
            <a:spAutoFit/>
          </a:bodyPr>
          <a:lstStyle/>
          <a:p>
            <a:pPr algn="ctr"/>
            <a:r>
              <a:rPr lang="tr-TR" sz="3000" b="1" dirty="0">
                <a:solidFill>
                  <a:srgbClr val="00B050"/>
                </a:solidFill>
                <a:latin typeface="Times New Roman" panose="02020603050405020304" pitchFamily="18" charset="0"/>
                <a:cs typeface="Times New Roman" panose="02020603050405020304" pitchFamily="18" charset="0"/>
              </a:rPr>
              <a:t>LISTE DER BEDROHTEN PFLANZENARTEN</a:t>
            </a:r>
          </a:p>
        </p:txBody>
      </p:sp>
      <p:sp>
        <p:nvSpPr>
          <p:cNvPr id="6" name="Metin kutusu 5"/>
          <p:cNvSpPr txBox="1"/>
          <p:nvPr/>
        </p:nvSpPr>
        <p:spPr>
          <a:xfrm>
            <a:off x="2678282" y="3621404"/>
            <a:ext cx="6932645" cy="1477328"/>
          </a:xfrm>
          <a:prstGeom prst="rect">
            <a:avLst/>
          </a:prstGeom>
          <a:noFill/>
        </p:spPr>
        <p:txBody>
          <a:bodyPr wrap="square" rtlCol="0">
            <a:spAutoFit/>
          </a:bodyPr>
          <a:lstStyle/>
          <a:p>
            <a:pPr algn="ctr"/>
            <a:r>
              <a:rPr lang="ru-RU" sz="3000" b="1" dirty="0">
                <a:solidFill>
                  <a:srgbClr val="FFC000"/>
                </a:solidFill>
                <a:latin typeface="Times New Roman" panose="02020603050405020304" pitchFamily="18" charset="0"/>
                <a:cs typeface="Times New Roman" panose="02020603050405020304" pitchFamily="18" charset="0"/>
              </a:rPr>
              <a:t>СПИСОК ВИДОВ РАСТЕНИЙ, НАХОДЯЩИХСЯ ПОД УГРОЗОЙ ИСЧЕЗНОВЕНИЯ</a:t>
            </a:r>
            <a:endParaRPr lang="tr-TR" sz="3000" b="1" dirty="0">
              <a:solidFill>
                <a:srgbClr val="FFC000"/>
              </a:solidFill>
              <a:latin typeface="Times New Roman" panose="02020603050405020304" pitchFamily="18" charset="0"/>
              <a:cs typeface="Times New Roman" panose="02020603050405020304" pitchFamily="18" charset="0"/>
            </a:endParaRPr>
          </a:p>
        </p:txBody>
      </p:sp>
      <p:pic>
        <p:nvPicPr>
          <p:cNvPr id="7" name="Resim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5852" y="630038"/>
            <a:ext cx="1171175" cy="709408"/>
          </a:xfrm>
          <a:prstGeom prst="rect">
            <a:avLst/>
          </a:prstGeom>
          <a:noFill/>
        </p:spPr>
      </p:pic>
    </p:spTree>
    <p:extLst>
      <p:ext uri="{BB962C8B-B14F-4D97-AF65-F5344CB8AC3E}">
        <p14:creationId xmlns:p14="http://schemas.microsoft.com/office/powerpoint/2010/main" val="19344470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970" y="512143"/>
            <a:ext cx="8911687" cy="1280890"/>
          </a:xfrm>
        </p:spPr>
        <p:txBody>
          <a:bodyPr>
            <a:normAutofit/>
          </a:bodyPr>
          <a:lstStyle/>
          <a:p>
            <a:r>
              <a:rPr lang="tr-TR" sz="3500" b="1" dirty="0">
                <a:latin typeface="Times New Roman" panose="02020603050405020304" pitchFamily="18" charset="0"/>
                <a:cs typeface="Times New Roman" panose="02020603050405020304" pitchFamily="18" charset="0"/>
              </a:rPr>
              <a:t>ALANYA KEKİĞİ (THYMUS SİPYLEUS)</a:t>
            </a:r>
            <a:endParaRPr lang="tr-TR" sz="3500" b="1" dirty="0"/>
          </a:p>
        </p:txBody>
      </p:sp>
      <p:sp>
        <p:nvSpPr>
          <p:cNvPr id="3" name="İçerik Yer Tutucusu 2"/>
          <p:cNvSpPr>
            <a:spLocks noGrp="1"/>
          </p:cNvSpPr>
          <p:nvPr>
            <p:ph idx="1"/>
          </p:nvPr>
        </p:nvSpPr>
        <p:spPr>
          <a:xfrm>
            <a:off x="1091060" y="2411027"/>
            <a:ext cx="8915400" cy="3777622"/>
          </a:xfrm>
        </p:spPr>
        <p:txBody>
          <a:bodyPr>
            <a:normAutofit/>
          </a:bodyPr>
          <a:lstStyle/>
          <a:p>
            <a:r>
              <a:rPr lang="tr-TR" sz="2000" dirty="0">
                <a:solidFill>
                  <a:schemeClr val="tx1"/>
                </a:solidFill>
                <a:latin typeface="Times New Roman" panose="02020603050405020304" pitchFamily="18" charset="0"/>
                <a:cs typeface="Times New Roman" panose="02020603050405020304" pitchFamily="18" charset="0"/>
              </a:rPr>
              <a:t>Endemik bir bitki olan Alanya Kekiği, toprak tahribatı ve aşırı toplama nedeniyle tehdit altındadır</a:t>
            </a:r>
            <a:r>
              <a:rPr lang="tr-TR" sz="2000" dirty="0" smtClean="0">
                <a:solidFill>
                  <a:schemeClr val="tx1"/>
                </a:solidFill>
                <a:latin typeface="Times New Roman" panose="02020603050405020304" pitchFamily="18" charset="0"/>
                <a:cs typeface="Times New Roman" panose="02020603050405020304" pitchFamily="18" charset="0"/>
              </a:rPr>
              <a:t>.</a:t>
            </a:r>
          </a:p>
          <a:p>
            <a:r>
              <a:rPr lang="en-US" sz="2000" dirty="0" err="1">
                <a:solidFill>
                  <a:schemeClr val="tx1"/>
                </a:solidFill>
                <a:latin typeface="Times New Roman" panose="02020603050405020304" pitchFamily="18" charset="0"/>
                <a:cs typeface="Times New Roman" panose="02020603050405020304" pitchFamily="18" charset="0"/>
              </a:rPr>
              <a:t>Alanya</a:t>
            </a:r>
            <a:r>
              <a:rPr lang="en-US" sz="2000" dirty="0">
                <a:solidFill>
                  <a:schemeClr val="tx1"/>
                </a:solidFill>
                <a:latin typeface="Times New Roman" panose="02020603050405020304" pitchFamily="18" charset="0"/>
                <a:cs typeface="Times New Roman" panose="02020603050405020304" pitchFamily="18" charset="0"/>
              </a:rPr>
              <a:t> Thyme</a:t>
            </a:r>
            <a:r>
              <a:rPr lang="tr-TR" sz="2000" dirty="0">
                <a:solidFill>
                  <a:schemeClr val="tx1"/>
                </a:solidFill>
                <a:latin typeface="Times New Roman" panose="02020603050405020304" pitchFamily="18" charset="0"/>
                <a:cs typeface="Times New Roman" panose="02020603050405020304" pitchFamily="18" charset="0"/>
              </a:rPr>
              <a:t> is</a:t>
            </a:r>
            <a:r>
              <a:rPr lang="en-US" sz="2000" dirty="0">
                <a:solidFill>
                  <a:schemeClr val="tx1"/>
                </a:solidFill>
                <a:latin typeface="Times New Roman" panose="02020603050405020304" pitchFamily="18" charset="0"/>
                <a:cs typeface="Times New Roman" panose="02020603050405020304" pitchFamily="18" charset="0"/>
              </a:rPr>
              <a:t> an endemic plant</a:t>
            </a:r>
            <a:r>
              <a:rPr lang="tr-TR" sz="2000" dirty="0">
                <a:solidFill>
                  <a:schemeClr val="tx1"/>
                </a:solidFill>
                <a:latin typeface="Times New Roman" panose="02020603050405020304" pitchFamily="18" charset="0"/>
                <a:cs typeface="Times New Roman" panose="02020603050405020304" pitchFamily="18" charset="0"/>
              </a:rPr>
              <a:t> </a:t>
            </a:r>
            <a:r>
              <a:rPr lang="tr-TR" sz="2000" dirty="0" err="1">
                <a:solidFill>
                  <a:schemeClr val="tx1"/>
                </a:solidFill>
                <a:latin typeface="Times New Roman" panose="02020603050405020304" pitchFamily="18" charset="0"/>
                <a:cs typeface="Times New Roman" panose="02020603050405020304" pitchFamily="18" charset="0"/>
              </a:rPr>
              <a:t>which</a:t>
            </a:r>
            <a:r>
              <a:rPr lang="en-US" sz="2000" dirty="0">
                <a:solidFill>
                  <a:schemeClr val="tx1"/>
                </a:solidFill>
                <a:latin typeface="Times New Roman" panose="02020603050405020304" pitchFamily="18" charset="0"/>
                <a:cs typeface="Times New Roman" panose="02020603050405020304" pitchFamily="18" charset="0"/>
              </a:rPr>
              <a:t> is under threat due to soil destruction and over-collection.</a:t>
            </a:r>
            <a:endParaRPr lang="tr-TR" sz="2000" dirty="0">
              <a:solidFill>
                <a:schemeClr val="tx1"/>
              </a:solidFill>
              <a:latin typeface="Times New Roman" panose="02020603050405020304" pitchFamily="18" charset="0"/>
              <a:cs typeface="Times New Roman" panose="02020603050405020304" pitchFamily="18" charset="0"/>
            </a:endParaRPr>
          </a:p>
          <a:p>
            <a:r>
              <a:rPr lang="de-DE" sz="2000" dirty="0" err="1" smtClean="0">
                <a:latin typeface="Times New Roman" panose="02020603050405020304" pitchFamily="18" charset="0"/>
                <a:cs typeface="Times New Roman" panose="02020603050405020304" pitchFamily="18" charset="0"/>
              </a:rPr>
              <a:t>Alanya</a:t>
            </a:r>
            <a:r>
              <a:rPr lang="de-DE" sz="2000" dirty="0" smtClean="0">
                <a:latin typeface="Times New Roman" panose="02020603050405020304" pitchFamily="18" charset="0"/>
                <a:cs typeface="Times New Roman" panose="02020603050405020304" pitchFamily="18" charset="0"/>
              </a:rPr>
              <a:t> Thymian, eine endemische Pflanze, ist durch </a:t>
            </a:r>
            <a:r>
              <a:rPr lang="de-DE" sz="2000" dirty="0" err="1" smtClean="0">
                <a:latin typeface="Times New Roman" panose="02020603050405020304" pitchFamily="18" charset="0"/>
                <a:cs typeface="Times New Roman" panose="02020603050405020304" pitchFamily="18" charset="0"/>
              </a:rPr>
              <a:t>bodenzerstörung</a:t>
            </a:r>
            <a:r>
              <a:rPr lang="de-DE" sz="2000" dirty="0" smtClean="0">
                <a:latin typeface="Times New Roman" panose="02020603050405020304" pitchFamily="18" charset="0"/>
                <a:cs typeface="Times New Roman" panose="02020603050405020304" pitchFamily="18" charset="0"/>
              </a:rPr>
              <a:t> und übermäßige Sammlung bedroht.</a:t>
            </a:r>
            <a:endParaRPr lang="tr-TR"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Тимьян Алании, эндемичное растение, находится под угрозой из-за разрушения почвы и чрезмерного сбора урожая.</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2653" y="4512723"/>
            <a:ext cx="2510007" cy="15392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Resim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15852" y="630038"/>
            <a:ext cx="1171175" cy="709408"/>
          </a:xfrm>
          <a:prstGeom prst="rect">
            <a:avLst/>
          </a:prstGeom>
          <a:noFill/>
        </p:spPr>
      </p:pic>
    </p:spTree>
    <p:extLst>
      <p:ext uri="{BB962C8B-B14F-4D97-AF65-F5344CB8AC3E}">
        <p14:creationId xmlns:p14="http://schemas.microsoft.com/office/powerpoint/2010/main" val="25528753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50737" y="540134"/>
            <a:ext cx="8911687" cy="1280890"/>
          </a:xfrm>
        </p:spPr>
        <p:txBody>
          <a:bodyPr>
            <a:normAutofit/>
          </a:bodyPr>
          <a:lstStyle/>
          <a:p>
            <a:r>
              <a:rPr lang="tr-TR" sz="3500" b="1" dirty="0">
                <a:solidFill>
                  <a:schemeClr val="tx1"/>
                </a:solidFill>
                <a:latin typeface="Times New Roman" panose="02020603050405020304" pitchFamily="18" charset="0"/>
                <a:cs typeface="Times New Roman" panose="02020603050405020304" pitchFamily="18" charset="0"/>
              </a:rPr>
              <a:t>SIĞLA AĞACI (LİQUIDAMBAR ORIENTALIS)</a:t>
            </a:r>
            <a:endParaRPr lang="tr-TR" sz="3500" b="1" dirty="0">
              <a:solidFill>
                <a:schemeClr val="tx1"/>
              </a:solidFill>
            </a:endParaRPr>
          </a:p>
        </p:txBody>
      </p:sp>
      <p:sp>
        <p:nvSpPr>
          <p:cNvPr id="3" name="İçerik Yer Tutucusu 2"/>
          <p:cNvSpPr>
            <a:spLocks noGrp="1"/>
          </p:cNvSpPr>
          <p:nvPr>
            <p:ph idx="1"/>
          </p:nvPr>
        </p:nvSpPr>
        <p:spPr>
          <a:xfrm>
            <a:off x="1026923" y="2384711"/>
            <a:ext cx="8915400" cy="3777622"/>
          </a:xfrm>
        </p:spPr>
        <p:txBody>
          <a:bodyPr>
            <a:normAutofit/>
          </a:bodyPr>
          <a:lstStyle/>
          <a:p>
            <a:r>
              <a:rPr lang="tr-TR" sz="2000" dirty="0">
                <a:solidFill>
                  <a:schemeClr val="tx1"/>
                </a:solidFill>
                <a:latin typeface="Times New Roman" panose="02020603050405020304" pitchFamily="18" charset="0"/>
                <a:cs typeface="Times New Roman" panose="02020603050405020304" pitchFamily="18" charset="0"/>
              </a:rPr>
              <a:t>Akdeniz Bölgesi’nde yetişen bu ağaç türü, habitat kaybı ve tarım faaliyetleri nedeniyle tehdit </a:t>
            </a:r>
            <a:r>
              <a:rPr lang="tr-TR" sz="2000" dirty="0" smtClean="0">
                <a:solidFill>
                  <a:schemeClr val="tx1"/>
                </a:solidFill>
                <a:latin typeface="Times New Roman" panose="02020603050405020304" pitchFamily="18" charset="0"/>
                <a:cs typeface="Times New Roman" panose="02020603050405020304" pitchFamily="18" charset="0"/>
              </a:rPr>
              <a:t>altındadır</a:t>
            </a:r>
            <a:r>
              <a:rPr lang="tr-TR" sz="2000" dirty="0">
                <a:latin typeface="Times New Roman" panose="02020603050405020304" pitchFamily="18" charset="0"/>
                <a:cs typeface="Times New Roman" panose="02020603050405020304" pitchFamily="18" charset="0"/>
              </a:rPr>
              <a:t>.</a:t>
            </a:r>
            <a:endParaRPr lang="tr-TR" sz="2000" dirty="0" smtClean="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This tree species, which grows in the Mediterranean Region, is under threat due to habitat loss and agricultural activities.</a:t>
            </a:r>
            <a:endParaRPr lang="tr-TR" sz="2000" dirty="0">
              <a:solidFill>
                <a:schemeClr val="tx1"/>
              </a:solidFill>
              <a:latin typeface="Times New Roman" panose="02020603050405020304" pitchFamily="18" charset="0"/>
              <a:cs typeface="Times New Roman" panose="02020603050405020304" pitchFamily="18" charset="0"/>
            </a:endParaRPr>
          </a:p>
          <a:p>
            <a:r>
              <a:rPr lang="de-DE" sz="2000" dirty="0" smtClean="0">
                <a:effectLst/>
                <a:latin typeface="Times New Roman" panose="02020603050405020304" pitchFamily="18" charset="0"/>
                <a:cs typeface="Times New Roman" panose="02020603050405020304" pitchFamily="18" charset="0"/>
              </a:rPr>
              <a:t>Diese Baumart, die im Mittelmeerraum wächst, ist durch </a:t>
            </a:r>
            <a:r>
              <a:rPr lang="de-DE" sz="2000" dirty="0" err="1" smtClean="0">
                <a:effectLst/>
                <a:latin typeface="Times New Roman" panose="02020603050405020304" pitchFamily="18" charset="0"/>
                <a:cs typeface="Times New Roman" panose="02020603050405020304" pitchFamily="18" charset="0"/>
              </a:rPr>
              <a:t>Habitatverlust</a:t>
            </a:r>
            <a:r>
              <a:rPr lang="de-DE" sz="2000" dirty="0" smtClean="0">
                <a:effectLst/>
                <a:latin typeface="Times New Roman" panose="02020603050405020304" pitchFamily="18" charset="0"/>
                <a:cs typeface="Times New Roman" panose="02020603050405020304" pitchFamily="18" charset="0"/>
              </a:rPr>
              <a:t> und landwirtschaftliche Aktivitäten bedroht.</a:t>
            </a:r>
            <a:endParaRPr lang="tr-TR" sz="2000" dirty="0" smtClean="0">
              <a:effectLst/>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Этому виду деревьев, произрастающему в Средиземноморском регионе, угрожает потеря среды обитания и сельскохозяйственная деятельность.</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9208" y="4064431"/>
            <a:ext cx="2067819" cy="20678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Resim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15852" y="630038"/>
            <a:ext cx="1171175" cy="709408"/>
          </a:xfrm>
          <a:prstGeom prst="rect">
            <a:avLst/>
          </a:prstGeom>
          <a:noFill/>
        </p:spPr>
      </p:pic>
    </p:spTree>
    <p:extLst>
      <p:ext uri="{BB962C8B-B14F-4D97-AF65-F5344CB8AC3E}">
        <p14:creationId xmlns:p14="http://schemas.microsoft.com/office/powerpoint/2010/main" val="18414034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414" y="474820"/>
            <a:ext cx="8911687" cy="1280890"/>
          </a:xfrm>
        </p:spPr>
        <p:txBody>
          <a:bodyPr>
            <a:normAutofit/>
          </a:bodyPr>
          <a:lstStyle/>
          <a:p>
            <a:r>
              <a:rPr lang="tr-TR" sz="3500" b="1" dirty="0">
                <a:solidFill>
                  <a:schemeClr val="tx1"/>
                </a:solidFill>
                <a:latin typeface="Times New Roman" panose="02020603050405020304" pitchFamily="18" charset="0"/>
                <a:cs typeface="Times New Roman" panose="02020603050405020304" pitchFamily="18" charset="0"/>
              </a:rPr>
              <a:t>ÇAKŞIK OTU (FERULA CUMMUNIS)</a:t>
            </a:r>
            <a:endParaRPr lang="tr-TR" sz="3500" b="1" dirty="0">
              <a:solidFill>
                <a:schemeClr val="tx1"/>
              </a:solidFill>
            </a:endParaRPr>
          </a:p>
        </p:txBody>
      </p:sp>
      <p:sp>
        <p:nvSpPr>
          <p:cNvPr id="3" name="İçerik Yer Tutucusu 2"/>
          <p:cNvSpPr>
            <a:spLocks noGrp="1"/>
          </p:cNvSpPr>
          <p:nvPr>
            <p:ph idx="1"/>
          </p:nvPr>
        </p:nvSpPr>
        <p:spPr>
          <a:xfrm>
            <a:off x="913414" y="2363076"/>
            <a:ext cx="8915400" cy="3777622"/>
          </a:xfrm>
        </p:spPr>
        <p:txBody>
          <a:bodyPr>
            <a:normAutofit/>
          </a:bodyPr>
          <a:lstStyle/>
          <a:p>
            <a:r>
              <a:rPr lang="tr-TR" sz="2000" dirty="0">
                <a:solidFill>
                  <a:schemeClr val="tx1"/>
                </a:solidFill>
                <a:latin typeface="Times New Roman" panose="02020603050405020304" pitchFamily="18" charset="0"/>
                <a:cs typeface="Times New Roman" panose="02020603050405020304" pitchFamily="18" charset="0"/>
              </a:rPr>
              <a:t>Alanya çevresinde doğal olarak yetişen bu bitki, aşırı otlatma ve tarım alanlarının genişlemesi nedeniyle tehdit altındadır</a:t>
            </a:r>
            <a:r>
              <a:rPr lang="tr-TR" sz="2000" dirty="0" smtClean="0">
                <a:solidFill>
                  <a:schemeClr val="tx1"/>
                </a:solidFill>
                <a:latin typeface="Times New Roman" panose="02020603050405020304" pitchFamily="18" charset="0"/>
                <a:cs typeface="Times New Roman" panose="02020603050405020304" pitchFamily="18" charset="0"/>
              </a:rPr>
              <a:t>.</a:t>
            </a:r>
          </a:p>
          <a:p>
            <a:r>
              <a:rPr lang="en-US" sz="2000" dirty="0">
                <a:solidFill>
                  <a:schemeClr val="tx1"/>
                </a:solidFill>
                <a:latin typeface="Times New Roman" panose="02020603050405020304" pitchFamily="18" charset="0"/>
                <a:cs typeface="Times New Roman" panose="02020603050405020304" pitchFamily="18" charset="0"/>
              </a:rPr>
              <a:t>This plant, which grows naturally around </a:t>
            </a:r>
            <a:r>
              <a:rPr lang="en-US" sz="2000" dirty="0" err="1">
                <a:solidFill>
                  <a:schemeClr val="tx1"/>
                </a:solidFill>
                <a:latin typeface="Times New Roman" panose="02020603050405020304" pitchFamily="18" charset="0"/>
                <a:cs typeface="Times New Roman" panose="02020603050405020304" pitchFamily="18" charset="0"/>
              </a:rPr>
              <a:t>Alanya</a:t>
            </a:r>
            <a:r>
              <a:rPr lang="en-US" sz="2000" dirty="0">
                <a:solidFill>
                  <a:schemeClr val="tx1"/>
                </a:solidFill>
                <a:latin typeface="Times New Roman" panose="02020603050405020304" pitchFamily="18" charset="0"/>
                <a:cs typeface="Times New Roman" panose="02020603050405020304" pitchFamily="18" charset="0"/>
              </a:rPr>
              <a:t>, is under threat due to overgrazing and the expansion of agricultural areas.</a:t>
            </a:r>
            <a:endParaRPr lang="tr-TR" sz="2000" dirty="0">
              <a:solidFill>
                <a:schemeClr val="tx1"/>
              </a:solidFill>
              <a:latin typeface="Times New Roman" panose="02020603050405020304" pitchFamily="18" charset="0"/>
              <a:cs typeface="Times New Roman" panose="02020603050405020304" pitchFamily="18" charset="0"/>
            </a:endParaRPr>
          </a:p>
          <a:p>
            <a:r>
              <a:rPr lang="de-DE" sz="2000" dirty="0" smtClean="0">
                <a:latin typeface="Times New Roman" panose="02020603050405020304" pitchFamily="18" charset="0"/>
                <a:cs typeface="Times New Roman" panose="02020603050405020304" pitchFamily="18" charset="0"/>
              </a:rPr>
              <a:t>Diese Pflanze, die natürlich in </a:t>
            </a:r>
            <a:r>
              <a:rPr lang="de-DE" sz="2000" dirty="0" err="1" smtClean="0">
                <a:latin typeface="Times New Roman" panose="02020603050405020304" pitchFamily="18" charset="0"/>
                <a:cs typeface="Times New Roman" panose="02020603050405020304" pitchFamily="18" charset="0"/>
              </a:rPr>
              <a:t>Alanya</a:t>
            </a:r>
            <a:r>
              <a:rPr lang="de-DE" sz="2000" dirty="0" smtClean="0">
                <a:latin typeface="Times New Roman" panose="02020603050405020304" pitchFamily="18" charset="0"/>
                <a:cs typeface="Times New Roman" panose="02020603050405020304" pitchFamily="18" charset="0"/>
              </a:rPr>
              <a:t> wächst, ist durch Überweidung und Erweiterung der landwirtschaftlichen Flächen bedroht.</a:t>
            </a:r>
            <a:endParaRPr lang="tr-TR"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Этому растению, которое естественным образом растет в окрестностях Алании, угрожает чрезмерный выпас скота и расширение сельскохозяйственных угодий.</a:t>
            </a:r>
            <a:endParaRPr lang="tr-TR" sz="2000" dirty="0">
              <a:latin typeface="Times New Roman" panose="02020603050405020304" pitchFamily="18" charset="0"/>
              <a:cs typeface="Times New Roman" panose="02020603050405020304" pitchFamily="18" charset="0"/>
            </a:endParaRPr>
          </a:p>
        </p:txBody>
      </p:sp>
      <p:pic>
        <p:nvPicPr>
          <p:cNvPr id="4" name="İçerik Yer Tutucus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3167" y="4861737"/>
            <a:ext cx="2283860" cy="12789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Resim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15852" y="630038"/>
            <a:ext cx="1171175" cy="709408"/>
          </a:xfrm>
          <a:prstGeom prst="rect">
            <a:avLst/>
          </a:prstGeom>
          <a:noFill/>
        </p:spPr>
      </p:pic>
    </p:spTree>
    <p:extLst>
      <p:ext uri="{BB962C8B-B14F-4D97-AF65-F5344CB8AC3E}">
        <p14:creationId xmlns:p14="http://schemas.microsoft.com/office/powerpoint/2010/main" val="28222953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00026" y="526139"/>
            <a:ext cx="8911687" cy="1280890"/>
          </a:xfrm>
        </p:spPr>
        <p:txBody>
          <a:bodyPr>
            <a:normAutofit/>
          </a:bodyPr>
          <a:lstStyle/>
          <a:p>
            <a:r>
              <a:rPr lang="tr-TR" sz="3500" b="1" dirty="0">
                <a:solidFill>
                  <a:schemeClr val="tx1"/>
                </a:solidFill>
                <a:latin typeface="Times New Roman" panose="02020603050405020304" pitchFamily="18" charset="0"/>
                <a:cs typeface="Times New Roman" panose="02020603050405020304" pitchFamily="18" charset="0"/>
              </a:rPr>
              <a:t>TOROS GÖKNARI (ABIES CILICICA)</a:t>
            </a:r>
            <a:endParaRPr lang="tr-TR" sz="3500" b="1" dirty="0">
              <a:solidFill>
                <a:schemeClr val="tx1"/>
              </a:solidFill>
            </a:endParaRPr>
          </a:p>
        </p:txBody>
      </p:sp>
      <p:sp>
        <p:nvSpPr>
          <p:cNvPr id="3" name="İçerik Yer Tutucusu 2"/>
          <p:cNvSpPr>
            <a:spLocks noGrp="1"/>
          </p:cNvSpPr>
          <p:nvPr>
            <p:ph idx="1"/>
          </p:nvPr>
        </p:nvSpPr>
        <p:spPr>
          <a:xfrm>
            <a:off x="1096313" y="2401833"/>
            <a:ext cx="8915400" cy="3777622"/>
          </a:xfrm>
        </p:spPr>
        <p:txBody>
          <a:bodyPr>
            <a:normAutofit/>
          </a:bodyPr>
          <a:lstStyle/>
          <a:p>
            <a:r>
              <a:rPr lang="tr-TR" sz="2000" dirty="0">
                <a:solidFill>
                  <a:schemeClr val="tx1"/>
                </a:solidFill>
                <a:latin typeface="Times New Roman" panose="02020603050405020304" pitchFamily="18" charset="0"/>
                <a:cs typeface="Times New Roman" panose="02020603050405020304" pitchFamily="18" charset="0"/>
              </a:rPr>
              <a:t>Alanya çevresindeki yüksek rakımlı dağlık alanlarda bulunur. Orman yangınları ve ormanların tahribatı nedeniyle tehdit altındadır</a:t>
            </a:r>
            <a:r>
              <a:rPr lang="tr-TR" sz="2000" dirty="0" smtClean="0">
                <a:solidFill>
                  <a:schemeClr val="tx1"/>
                </a:solidFill>
                <a:latin typeface="Times New Roman" panose="02020603050405020304" pitchFamily="18" charset="0"/>
                <a:cs typeface="Times New Roman" panose="02020603050405020304" pitchFamily="18" charset="0"/>
              </a:rPr>
              <a:t>.</a:t>
            </a:r>
          </a:p>
          <a:p>
            <a:r>
              <a:rPr lang="en-US" sz="2000" dirty="0">
                <a:solidFill>
                  <a:schemeClr val="tx1"/>
                </a:solidFill>
                <a:latin typeface="Times New Roman" panose="02020603050405020304" pitchFamily="18" charset="0"/>
                <a:cs typeface="Times New Roman" panose="02020603050405020304" pitchFamily="18" charset="0"/>
              </a:rPr>
              <a:t>It is found in high altitude mountainous areas around </a:t>
            </a:r>
            <a:r>
              <a:rPr lang="en-US" sz="2000" dirty="0" err="1">
                <a:solidFill>
                  <a:schemeClr val="tx1"/>
                </a:solidFill>
                <a:latin typeface="Times New Roman" panose="02020603050405020304" pitchFamily="18" charset="0"/>
                <a:cs typeface="Times New Roman" panose="02020603050405020304" pitchFamily="18" charset="0"/>
              </a:rPr>
              <a:t>Alanya</a:t>
            </a:r>
            <a:r>
              <a:rPr lang="en-US" sz="2000" dirty="0">
                <a:solidFill>
                  <a:schemeClr val="tx1"/>
                </a:solidFill>
                <a:latin typeface="Times New Roman" panose="02020603050405020304" pitchFamily="18" charset="0"/>
                <a:cs typeface="Times New Roman" panose="02020603050405020304" pitchFamily="18" charset="0"/>
              </a:rPr>
              <a:t>. It is threatened by forest fires and the destruction of forests.</a:t>
            </a:r>
            <a:endParaRPr lang="tr-TR" sz="2000" dirty="0">
              <a:solidFill>
                <a:schemeClr val="tx1"/>
              </a:solidFill>
              <a:latin typeface="Times New Roman" panose="02020603050405020304" pitchFamily="18" charset="0"/>
              <a:cs typeface="Times New Roman" panose="02020603050405020304" pitchFamily="18" charset="0"/>
            </a:endParaRPr>
          </a:p>
          <a:p>
            <a:r>
              <a:rPr lang="de-DE" sz="2000" dirty="0" smtClean="0">
                <a:latin typeface="Times New Roman" panose="02020603050405020304" pitchFamily="18" charset="0"/>
                <a:cs typeface="Times New Roman" panose="02020603050405020304" pitchFamily="18" charset="0"/>
              </a:rPr>
              <a:t>Es befindet sich in den hochgebirgsgebieten rund um </a:t>
            </a:r>
            <a:r>
              <a:rPr lang="de-DE" sz="2000" dirty="0" err="1" smtClean="0">
                <a:latin typeface="Times New Roman" panose="02020603050405020304" pitchFamily="18" charset="0"/>
                <a:cs typeface="Times New Roman" panose="02020603050405020304" pitchFamily="18" charset="0"/>
              </a:rPr>
              <a:t>Alanya</a:t>
            </a:r>
            <a:r>
              <a:rPr lang="de-DE" sz="2000" dirty="0" smtClean="0">
                <a:latin typeface="Times New Roman" panose="02020603050405020304" pitchFamily="18" charset="0"/>
                <a:cs typeface="Times New Roman" panose="02020603050405020304" pitchFamily="18" charset="0"/>
              </a:rPr>
              <a:t>. Es ist durch Waldbrände und die Zerstörung von Wäldern bedroht.</a:t>
            </a:r>
            <a:endParaRPr lang="tr-TR"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Он расположен в высокогорных горных районах вокруг Алании. Ему угрожают лесные пожары и разрушение лесов.</a:t>
            </a:r>
            <a:endParaRPr lang="tr-TR" sz="2000" dirty="0">
              <a:latin typeface="Times New Roman" panose="02020603050405020304" pitchFamily="18" charset="0"/>
              <a:cs typeface="Times New Roman" panose="02020603050405020304" pitchFamily="18" charset="0"/>
            </a:endParaRPr>
          </a:p>
        </p:txBody>
      </p:sp>
      <p:pic>
        <p:nvPicPr>
          <p:cNvPr id="5" name="İçerik Yer Tutucus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2234" y="4120274"/>
            <a:ext cx="2407235" cy="20591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Resim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15852" y="630038"/>
            <a:ext cx="1171175" cy="709408"/>
          </a:xfrm>
          <a:prstGeom prst="rect">
            <a:avLst/>
          </a:prstGeom>
          <a:noFill/>
        </p:spPr>
      </p:pic>
    </p:spTree>
    <p:extLst>
      <p:ext uri="{BB962C8B-B14F-4D97-AF65-F5344CB8AC3E}">
        <p14:creationId xmlns:p14="http://schemas.microsoft.com/office/powerpoint/2010/main" val="4243118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337318" y="543417"/>
            <a:ext cx="7819053" cy="707886"/>
          </a:xfrm>
          <a:prstGeom prst="rect">
            <a:avLst/>
          </a:prstGeom>
          <a:noFill/>
        </p:spPr>
        <p:txBody>
          <a:bodyPr wrap="square" rtlCol="0">
            <a:spAutoFit/>
          </a:bodyPr>
          <a:lstStyle/>
          <a:p>
            <a:pPr algn="ctr"/>
            <a:r>
              <a:rPr lang="tr-TR" sz="4000" b="1" dirty="0" smtClean="0">
                <a:latin typeface="Times New Roman" panose="02020603050405020304" pitchFamily="18" charset="0"/>
                <a:cs typeface="Times New Roman" panose="02020603050405020304" pitchFamily="18" charset="0"/>
              </a:rPr>
              <a:t>YEREL BİTKİ ÇEŞİTLERİ</a:t>
            </a:r>
            <a:endParaRPr lang="tr-TR" sz="4000" b="1" dirty="0">
              <a:latin typeface="Times New Roman" panose="02020603050405020304" pitchFamily="18" charset="0"/>
              <a:cs typeface="Times New Roman" panose="02020603050405020304" pitchFamily="18" charset="0"/>
            </a:endParaRPr>
          </a:p>
        </p:txBody>
      </p:sp>
      <p:sp>
        <p:nvSpPr>
          <p:cNvPr id="6" name="Metin kutusu 5"/>
          <p:cNvSpPr txBox="1"/>
          <p:nvPr/>
        </p:nvSpPr>
        <p:spPr>
          <a:xfrm>
            <a:off x="3135086" y="1240971"/>
            <a:ext cx="6148873" cy="1323439"/>
          </a:xfrm>
          <a:prstGeom prst="rect">
            <a:avLst/>
          </a:prstGeom>
          <a:noFill/>
        </p:spPr>
        <p:txBody>
          <a:bodyPr wrap="square" rtlCol="0">
            <a:spAutoFit/>
          </a:bodyPr>
          <a:lstStyle/>
          <a:p>
            <a:pPr algn="ctr"/>
            <a:r>
              <a:rPr lang="tr-TR" sz="4000" b="1" dirty="0">
                <a:solidFill>
                  <a:schemeClr val="accent1"/>
                </a:solidFill>
                <a:latin typeface="Times New Roman" panose="02020603050405020304" pitchFamily="18" charset="0"/>
                <a:cs typeface="Times New Roman" panose="02020603050405020304" pitchFamily="18" charset="0"/>
              </a:rPr>
              <a:t>LOCAL PLANT VARIETIES</a:t>
            </a:r>
          </a:p>
        </p:txBody>
      </p:sp>
      <p:sp>
        <p:nvSpPr>
          <p:cNvPr id="7" name="Metin kutusu 6"/>
          <p:cNvSpPr txBox="1"/>
          <p:nvPr/>
        </p:nvSpPr>
        <p:spPr>
          <a:xfrm>
            <a:off x="3135086" y="2851122"/>
            <a:ext cx="6223519" cy="1323439"/>
          </a:xfrm>
          <a:prstGeom prst="rect">
            <a:avLst/>
          </a:prstGeom>
          <a:noFill/>
        </p:spPr>
        <p:txBody>
          <a:bodyPr wrap="square" rtlCol="0">
            <a:spAutoFit/>
          </a:bodyPr>
          <a:lstStyle/>
          <a:p>
            <a:pPr algn="ctr"/>
            <a:r>
              <a:rPr lang="tr-TR" sz="4000" b="1" dirty="0">
                <a:solidFill>
                  <a:srgbClr val="00B050"/>
                </a:solidFill>
                <a:latin typeface="Times New Roman" panose="02020603050405020304" pitchFamily="18" charset="0"/>
                <a:cs typeface="Times New Roman" panose="02020603050405020304" pitchFamily="18" charset="0"/>
              </a:rPr>
              <a:t>LOKALE PFLANZENSORTEN</a:t>
            </a:r>
          </a:p>
        </p:txBody>
      </p:sp>
      <p:sp>
        <p:nvSpPr>
          <p:cNvPr id="8" name="Metin kutusu 7"/>
          <p:cNvSpPr txBox="1"/>
          <p:nvPr/>
        </p:nvSpPr>
        <p:spPr>
          <a:xfrm>
            <a:off x="3900196" y="4461273"/>
            <a:ext cx="4973216" cy="1323439"/>
          </a:xfrm>
          <a:prstGeom prst="rect">
            <a:avLst/>
          </a:prstGeom>
          <a:noFill/>
        </p:spPr>
        <p:txBody>
          <a:bodyPr wrap="square" rtlCol="0">
            <a:spAutoFit/>
          </a:bodyPr>
          <a:lstStyle/>
          <a:p>
            <a:pPr algn="ctr"/>
            <a:r>
              <a:rPr lang="az-Cyrl-AZ" sz="4000" b="1" dirty="0">
                <a:solidFill>
                  <a:srgbClr val="FFC000"/>
                </a:solidFill>
                <a:latin typeface="Times New Roman" panose="02020603050405020304" pitchFamily="18" charset="0"/>
                <a:cs typeface="Times New Roman" panose="02020603050405020304" pitchFamily="18" charset="0"/>
              </a:rPr>
              <a:t>МЕСТНЫЕ СОРТА РАСТЕНИЙ</a:t>
            </a:r>
            <a:endParaRPr lang="tr-TR" sz="4000" b="1" dirty="0">
              <a:solidFill>
                <a:srgbClr val="FFC000"/>
              </a:solidFill>
              <a:latin typeface="Times New Roman" panose="02020603050405020304" pitchFamily="18" charset="0"/>
              <a:cs typeface="Times New Roman" panose="02020603050405020304" pitchFamily="18" charset="0"/>
            </a:endParaRPr>
          </a:p>
        </p:txBody>
      </p:sp>
      <p:pic>
        <p:nvPicPr>
          <p:cNvPr id="9" name="Resim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01534" y="692212"/>
            <a:ext cx="1177293" cy="674949"/>
          </a:xfrm>
          <a:prstGeom prst="rect">
            <a:avLst/>
          </a:prstGeom>
          <a:noFill/>
        </p:spPr>
      </p:pic>
    </p:spTree>
    <p:extLst>
      <p:ext uri="{BB962C8B-B14F-4D97-AF65-F5344CB8AC3E}">
        <p14:creationId xmlns:p14="http://schemas.microsoft.com/office/powerpoint/2010/main" val="382423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7081838" y="2357438"/>
            <a:ext cx="2143125" cy="2143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Metin Yer Tutucusu 3"/>
          <p:cNvSpPr>
            <a:spLocks noGrp="1"/>
          </p:cNvSpPr>
          <p:nvPr>
            <p:ph type="body" sz="half" idx="2"/>
          </p:nvPr>
        </p:nvSpPr>
        <p:spPr>
          <a:xfrm>
            <a:off x="2589212" y="595745"/>
            <a:ext cx="3505199" cy="6137564"/>
          </a:xfrm>
        </p:spPr>
        <p:txBody>
          <a:bodyPr/>
          <a:lstStyle/>
          <a:p>
            <a:pPr algn="ctr"/>
            <a:r>
              <a:rPr lang="tr-TR" sz="1600" b="1" dirty="0" smtClean="0">
                <a:solidFill>
                  <a:schemeClr val="accent2">
                    <a:lumMod val="75000"/>
                  </a:schemeClr>
                </a:solidFill>
                <a:latin typeface="Times New Roman" panose="02020603050405020304" pitchFamily="18" charset="0"/>
                <a:cs typeface="Times New Roman" panose="02020603050405020304" pitchFamily="18" charset="0"/>
              </a:rPr>
              <a:t>    YILAN YASTIĞI</a:t>
            </a:r>
          </a:p>
          <a:p>
            <a:pPr algn="ctr"/>
            <a:r>
              <a:rPr lang="tr-TR" sz="1600" b="1" dirty="0" smtClean="0">
                <a:solidFill>
                  <a:schemeClr val="accent2">
                    <a:lumMod val="75000"/>
                  </a:schemeClr>
                </a:solidFill>
                <a:latin typeface="Times New Roman" panose="02020603050405020304" pitchFamily="18" charset="0"/>
                <a:cs typeface="Times New Roman" panose="02020603050405020304" pitchFamily="18" charset="0"/>
              </a:rPr>
              <a:t>   (ARUM ALPINUM)</a:t>
            </a:r>
          </a:p>
          <a:p>
            <a:pPr marL="285750" indent="-285750">
              <a:buFont typeface="Courier New" panose="02070309020205020404" pitchFamily="49" charset="0"/>
              <a:buChar char="o"/>
            </a:pPr>
            <a:r>
              <a:rPr lang="tr-TR" sz="1600" dirty="0" smtClean="0">
                <a:latin typeface="Times New Roman" panose="02020603050405020304" pitchFamily="18" charset="0"/>
                <a:cs typeface="Times New Roman" panose="02020603050405020304" pitchFamily="18" charset="0"/>
              </a:rPr>
              <a:t>Yılan yastığı bitkisi, ülkemizde çoğunlukla Antalya iline bağlı Alanya ilçesinin Alanya Kalesi çevresinde görülmektedir.</a:t>
            </a:r>
          </a:p>
          <a:p>
            <a:pPr marL="285750" indent="-285750">
              <a:buFont typeface="Courier New" panose="02070309020205020404" pitchFamily="49" charset="0"/>
              <a:buChar char="o"/>
            </a:pPr>
            <a:r>
              <a:rPr lang="en-US" sz="1600" dirty="0">
                <a:latin typeface="Times New Roman" panose="02020603050405020304" pitchFamily="18" charset="0"/>
                <a:cs typeface="Times New Roman" panose="02020603050405020304" pitchFamily="18" charset="0"/>
              </a:rPr>
              <a:t>Snake pillow plant is mostly observed in our country around </a:t>
            </a:r>
            <a:r>
              <a:rPr lang="en-US" sz="1600" dirty="0" err="1">
                <a:latin typeface="Times New Roman" panose="02020603050405020304" pitchFamily="18" charset="0"/>
                <a:cs typeface="Times New Roman" panose="02020603050405020304" pitchFamily="18" charset="0"/>
              </a:rPr>
              <a:t>Alanya</a:t>
            </a:r>
            <a:r>
              <a:rPr lang="en-US" sz="1600" dirty="0">
                <a:latin typeface="Times New Roman" panose="02020603050405020304" pitchFamily="18" charset="0"/>
                <a:cs typeface="Times New Roman" panose="02020603050405020304" pitchFamily="18" charset="0"/>
              </a:rPr>
              <a:t> Castle of </a:t>
            </a:r>
            <a:r>
              <a:rPr lang="en-US" sz="1600" dirty="0" err="1">
                <a:latin typeface="Times New Roman" panose="02020603050405020304" pitchFamily="18" charset="0"/>
                <a:cs typeface="Times New Roman" panose="02020603050405020304" pitchFamily="18" charset="0"/>
              </a:rPr>
              <a:t>Alanya</a:t>
            </a:r>
            <a:r>
              <a:rPr lang="en-US" sz="1600" dirty="0">
                <a:latin typeface="Times New Roman" panose="02020603050405020304" pitchFamily="18" charset="0"/>
                <a:cs typeface="Times New Roman" panose="02020603050405020304" pitchFamily="18" charset="0"/>
              </a:rPr>
              <a:t> town of Antalya province</a:t>
            </a:r>
            <a:r>
              <a:rPr lang="en-US" sz="1600" dirty="0" smtClean="0">
                <a:latin typeface="Times New Roman" panose="02020603050405020304" pitchFamily="18" charset="0"/>
                <a:cs typeface="Times New Roman" panose="02020603050405020304" pitchFamily="18" charset="0"/>
              </a:rPr>
              <a:t>.</a:t>
            </a:r>
            <a:endParaRPr lang="tr-TR" sz="1600" dirty="0" smtClean="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de-DE" sz="1600" dirty="0">
                <a:latin typeface="Times New Roman" panose="02020603050405020304" pitchFamily="18" charset="0"/>
                <a:cs typeface="Times New Roman" panose="02020603050405020304" pitchFamily="18" charset="0"/>
              </a:rPr>
              <a:t>Schlangenkissenpflanze wird hauptsächlich in unserem Land um die Burg von </a:t>
            </a:r>
            <a:r>
              <a:rPr lang="de-DE" sz="1600" dirty="0" err="1">
                <a:latin typeface="Times New Roman" panose="02020603050405020304" pitchFamily="18" charset="0"/>
                <a:cs typeface="Times New Roman" panose="02020603050405020304" pitchFamily="18" charset="0"/>
              </a:rPr>
              <a:t>Alanya</a:t>
            </a:r>
            <a:r>
              <a:rPr lang="de-DE" sz="1600" dirty="0">
                <a:latin typeface="Times New Roman" panose="02020603050405020304" pitchFamily="18" charset="0"/>
                <a:cs typeface="Times New Roman" panose="02020603050405020304" pitchFamily="18" charset="0"/>
              </a:rPr>
              <a:t> in der Stadt </a:t>
            </a:r>
            <a:r>
              <a:rPr lang="de-DE" sz="1600" dirty="0" err="1">
                <a:latin typeface="Times New Roman" panose="02020603050405020304" pitchFamily="18" charset="0"/>
                <a:cs typeface="Times New Roman" panose="02020603050405020304" pitchFamily="18" charset="0"/>
              </a:rPr>
              <a:t>Alanya</a:t>
            </a:r>
            <a:r>
              <a:rPr lang="de-DE" sz="1600" dirty="0">
                <a:latin typeface="Times New Roman" panose="02020603050405020304" pitchFamily="18" charset="0"/>
                <a:cs typeface="Times New Roman" panose="02020603050405020304" pitchFamily="18" charset="0"/>
              </a:rPr>
              <a:t> in der Provinz Antalya beobachtet</a:t>
            </a:r>
            <a:r>
              <a:rPr lang="de-DE" sz="1600" dirty="0" smtClean="0">
                <a:latin typeface="Times New Roman" panose="02020603050405020304" pitchFamily="18" charset="0"/>
                <a:cs typeface="Times New Roman" panose="02020603050405020304" pitchFamily="18" charset="0"/>
              </a:rPr>
              <a:t>.</a:t>
            </a:r>
            <a:endParaRPr lang="tr-TR" sz="1600" dirty="0" smtClean="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ru-RU" sz="1600" dirty="0">
                <a:latin typeface="Times New Roman" panose="02020603050405020304" pitchFamily="18" charset="0"/>
                <a:cs typeface="Times New Roman" panose="02020603050405020304" pitchFamily="18" charset="0"/>
              </a:rPr>
              <a:t>Растение "Змеиная подушка" в основном встречается в нашей стране вокруг замка Аланья в городе Аланья провинции Анталья.</a:t>
            </a:r>
            <a:endParaRPr lang="tr-TR" sz="1600" dirty="0" smtClean="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endParaRPr lang="tr-TR" sz="1600" dirty="0" smtClean="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endParaRPr lang="tr-TR" sz="1600" dirty="0" smtClean="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endParaRPr lang="tr-TR" sz="1600" dirty="0" smtClean="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pic>
        <p:nvPicPr>
          <p:cNvPr id="7" name="Resim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01534" y="692212"/>
            <a:ext cx="1177293" cy="674949"/>
          </a:xfrm>
          <a:prstGeom prst="rect">
            <a:avLst/>
          </a:prstGeom>
          <a:noFill/>
        </p:spPr>
      </p:pic>
    </p:spTree>
    <p:extLst>
      <p:ext uri="{BB962C8B-B14F-4D97-AF65-F5344CB8AC3E}">
        <p14:creationId xmlns:p14="http://schemas.microsoft.com/office/powerpoint/2010/main" val="2596141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7229475" y="2195513"/>
            <a:ext cx="1847850" cy="2466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Metin Yer Tutucusu 3"/>
          <p:cNvSpPr>
            <a:spLocks noGrp="1"/>
          </p:cNvSpPr>
          <p:nvPr>
            <p:ph type="body" sz="half" idx="2"/>
          </p:nvPr>
        </p:nvSpPr>
        <p:spPr>
          <a:xfrm>
            <a:off x="2589212" y="446088"/>
            <a:ext cx="3505199" cy="6204094"/>
          </a:xfrm>
        </p:spPr>
        <p:txBody>
          <a:bodyPr>
            <a:normAutofit/>
          </a:bodyPr>
          <a:lstStyle/>
          <a:p>
            <a:pPr algn="ctr"/>
            <a:endParaRPr lang="tr-TR" sz="1600" b="1" dirty="0" smtClean="0">
              <a:solidFill>
                <a:schemeClr val="accent2">
                  <a:lumMod val="75000"/>
                </a:schemeClr>
              </a:solidFill>
              <a:latin typeface="Times New Roman" panose="02020603050405020304" pitchFamily="18" charset="0"/>
              <a:cs typeface="Times New Roman" panose="02020603050405020304" pitchFamily="18" charset="0"/>
            </a:endParaRPr>
          </a:p>
          <a:p>
            <a:pPr algn="ctr"/>
            <a:r>
              <a:rPr lang="tr-TR" sz="1600" b="1" dirty="0" smtClean="0">
                <a:solidFill>
                  <a:schemeClr val="accent2">
                    <a:lumMod val="75000"/>
                  </a:schemeClr>
                </a:solidFill>
                <a:latin typeface="Times New Roman" panose="02020603050405020304" pitchFamily="18" charset="0"/>
                <a:cs typeface="Times New Roman" panose="02020603050405020304" pitchFamily="18" charset="0"/>
              </a:rPr>
              <a:t>ÇAKŞIR OTU</a:t>
            </a:r>
          </a:p>
          <a:p>
            <a:pPr algn="ctr"/>
            <a:r>
              <a:rPr lang="tr-TR" sz="1600" b="1" dirty="0" smtClean="0">
                <a:solidFill>
                  <a:schemeClr val="accent2">
                    <a:lumMod val="75000"/>
                  </a:schemeClr>
                </a:solidFill>
                <a:latin typeface="Times New Roman" panose="02020603050405020304" pitchFamily="18" charset="0"/>
                <a:cs typeface="Times New Roman" panose="02020603050405020304" pitchFamily="18" charset="0"/>
              </a:rPr>
              <a:t>(FERULA COMMUNIS)</a:t>
            </a:r>
          </a:p>
          <a:p>
            <a:pPr marL="285750" indent="-285750">
              <a:buFont typeface="Courier New" panose="02070309020205020404" pitchFamily="49" charset="0"/>
              <a:buChar char="o"/>
            </a:pPr>
            <a:r>
              <a:rPr lang="tr-TR" sz="1400" dirty="0">
                <a:latin typeface="Times New Roman" panose="02020603050405020304" pitchFamily="18" charset="0"/>
                <a:cs typeface="Times New Roman" panose="02020603050405020304" pitchFamily="18" charset="0"/>
              </a:rPr>
              <a:t>U</a:t>
            </a:r>
            <a:r>
              <a:rPr lang="tr-TR" sz="1400" dirty="0" smtClean="0">
                <a:latin typeface="Times New Roman" panose="02020603050405020304" pitchFamily="18" charset="0"/>
                <a:cs typeface="Times New Roman" panose="02020603050405020304" pitchFamily="18" charset="0"/>
              </a:rPr>
              <a:t>zun </a:t>
            </a:r>
            <a:r>
              <a:rPr lang="tr-TR" sz="1400" dirty="0">
                <a:latin typeface="Times New Roman" panose="02020603050405020304" pitchFamily="18" charset="0"/>
                <a:cs typeface="Times New Roman" panose="02020603050405020304" pitchFamily="18" charset="0"/>
              </a:rPr>
              <a:t>boylu otsu çok yıllık bir bitkidir. Akdeniz ve Doğu Afrika ormanlarında ve çalılıklarında bulunur. Antik çağda lazer olarak biliniyordu</a:t>
            </a:r>
            <a:r>
              <a:rPr lang="tr-TR" sz="1400" dirty="0" smtClean="0">
                <a:latin typeface="Times New Roman" panose="02020603050405020304" pitchFamily="18" charset="0"/>
                <a:cs typeface="Times New Roman" panose="02020603050405020304" pitchFamily="18" charset="0"/>
              </a:rPr>
              <a:t>.</a:t>
            </a:r>
          </a:p>
          <a:p>
            <a:pPr marL="285750" indent="-285750">
              <a:buFont typeface="Courier New" panose="02070309020205020404" pitchFamily="49" charset="0"/>
              <a:buChar char="o"/>
            </a:pPr>
            <a:r>
              <a:rPr lang="en-US" sz="1400" dirty="0">
                <a:latin typeface="Times New Roman" panose="02020603050405020304" pitchFamily="18" charset="0"/>
                <a:cs typeface="Times New Roman" panose="02020603050405020304" pitchFamily="18" charset="0"/>
              </a:rPr>
              <a:t>It is a tall herbaceous perennial plant. It is found in Mediterranean and East African forests and thickets. In ancient times it was known as laser</a:t>
            </a:r>
            <a:r>
              <a:rPr lang="en-US" sz="1400" dirty="0" smtClean="0">
                <a:latin typeface="Times New Roman" panose="02020603050405020304" pitchFamily="18" charset="0"/>
                <a:cs typeface="Times New Roman" panose="02020603050405020304" pitchFamily="18" charset="0"/>
              </a:rPr>
              <a:t>.</a:t>
            </a:r>
            <a:endParaRPr lang="tr-TR" sz="1400" dirty="0" smtClean="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de-DE" sz="1400" dirty="0">
                <a:latin typeface="Times New Roman" panose="02020603050405020304" pitchFamily="18" charset="0"/>
                <a:cs typeface="Times New Roman" panose="02020603050405020304" pitchFamily="18" charset="0"/>
              </a:rPr>
              <a:t>Es ist eine hohe krautige mehrjährige Pflanze. Es kommt in Wäldern und Büschen des Mittelmeers und Ostafrikas vor. In der Antike war es als Laser bekannt</a:t>
            </a:r>
            <a:r>
              <a:rPr lang="de-DE" sz="1400" dirty="0" smtClean="0">
                <a:latin typeface="Times New Roman" panose="02020603050405020304" pitchFamily="18" charset="0"/>
                <a:cs typeface="Times New Roman" panose="02020603050405020304" pitchFamily="18" charset="0"/>
              </a:rPr>
              <a:t>.</a:t>
            </a:r>
            <a:endParaRPr lang="tr-TR" sz="1400" dirty="0" smtClean="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ru-RU" sz="1400" dirty="0">
                <a:latin typeface="Times New Roman" panose="02020603050405020304" pitchFamily="18" charset="0"/>
                <a:cs typeface="Times New Roman" panose="02020603050405020304" pitchFamily="18" charset="0"/>
              </a:rPr>
              <a:t>Это высокое травянистое многолетнее растение. Встречается в лесах и кустарниках Средиземноморья и Восточной Африки. В древности он был известен как лазер.</a:t>
            </a:r>
            <a:endParaRPr lang="tr-TR" sz="1400" dirty="0">
              <a:latin typeface="Times New Roman" panose="02020603050405020304" pitchFamily="18" charset="0"/>
              <a:cs typeface="Times New Roman" panose="02020603050405020304" pitchFamily="18" charset="0"/>
            </a:endParaRPr>
          </a:p>
        </p:txBody>
      </p:sp>
      <p:pic>
        <p:nvPicPr>
          <p:cNvPr id="7" name="Resim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01534" y="692212"/>
            <a:ext cx="1177293" cy="674949"/>
          </a:xfrm>
          <a:prstGeom prst="rect">
            <a:avLst/>
          </a:prstGeom>
          <a:noFill/>
        </p:spPr>
      </p:pic>
    </p:spTree>
    <p:extLst>
      <p:ext uri="{BB962C8B-B14F-4D97-AF65-F5344CB8AC3E}">
        <p14:creationId xmlns:p14="http://schemas.microsoft.com/office/powerpoint/2010/main" val="2975001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6724650" y="2628900"/>
            <a:ext cx="2857500"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Metin Yer Tutucusu 3"/>
          <p:cNvSpPr>
            <a:spLocks noGrp="1"/>
          </p:cNvSpPr>
          <p:nvPr>
            <p:ph type="body" sz="half" idx="2"/>
          </p:nvPr>
        </p:nvSpPr>
        <p:spPr>
          <a:xfrm>
            <a:off x="2438400" y="263258"/>
            <a:ext cx="3656011" cy="6289942"/>
          </a:xfrm>
        </p:spPr>
        <p:txBody>
          <a:bodyPr>
            <a:normAutofit/>
          </a:bodyPr>
          <a:lstStyle/>
          <a:p>
            <a:pPr algn="ctr"/>
            <a:endParaRPr lang="tr-TR" sz="1600" b="1" dirty="0" smtClean="0">
              <a:solidFill>
                <a:schemeClr val="accent2">
                  <a:lumMod val="75000"/>
                </a:schemeClr>
              </a:solidFill>
              <a:latin typeface="Times New Roman" panose="02020603050405020304" pitchFamily="18" charset="0"/>
              <a:cs typeface="Times New Roman" panose="02020603050405020304" pitchFamily="18" charset="0"/>
            </a:endParaRPr>
          </a:p>
          <a:p>
            <a:pPr algn="ctr"/>
            <a:r>
              <a:rPr lang="tr-TR" sz="1600" b="1" dirty="0" smtClean="0">
                <a:solidFill>
                  <a:schemeClr val="accent2">
                    <a:lumMod val="75000"/>
                  </a:schemeClr>
                </a:solidFill>
                <a:latin typeface="Times New Roman" panose="02020603050405020304" pitchFamily="18" charset="0"/>
                <a:cs typeface="Times New Roman" panose="02020603050405020304" pitchFamily="18" charset="0"/>
              </a:rPr>
              <a:t>PEYGAMBER ÇİÇEĞİ</a:t>
            </a:r>
          </a:p>
          <a:p>
            <a:pPr algn="ctr"/>
            <a:r>
              <a:rPr lang="tr-TR" sz="1600" b="1" dirty="0" smtClean="0">
                <a:solidFill>
                  <a:schemeClr val="accent2">
                    <a:lumMod val="75000"/>
                  </a:schemeClr>
                </a:solidFill>
                <a:latin typeface="Times New Roman" panose="02020603050405020304" pitchFamily="18" charset="0"/>
                <a:cs typeface="Times New Roman" panose="02020603050405020304" pitchFamily="18" charset="0"/>
              </a:rPr>
              <a:t>(CENTAUREA CYANUS)</a:t>
            </a:r>
          </a:p>
          <a:p>
            <a:pPr marL="285750" indent="-285750">
              <a:buFont typeface="Courier New" panose="02070309020205020404" pitchFamily="49" charset="0"/>
              <a:buChar char="o"/>
            </a:pPr>
            <a:r>
              <a:rPr lang="tr-TR" sz="1600" dirty="0" smtClean="0">
                <a:latin typeface="Times New Roman" panose="02020603050405020304" pitchFamily="18" charset="0"/>
                <a:cs typeface="Times New Roman" panose="02020603050405020304" pitchFamily="18" charset="0"/>
              </a:rPr>
              <a:t>Akdeniz’e özgü sahil bitkisidir. </a:t>
            </a:r>
            <a:r>
              <a:rPr lang="tr-TR" sz="1600" dirty="0">
                <a:latin typeface="Times New Roman" panose="02020603050405020304" pitchFamily="18" charset="0"/>
                <a:cs typeface="Times New Roman" panose="02020603050405020304" pitchFamily="18" charset="0"/>
              </a:rPr>
              <a:t>Bitki 40–90 cm uzunluğundadır</a:t>
            </a:r>
            <a:r>
              <a:rPr lang="tr-TR" sz="1600" dirty="0" smtClean="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Romatizma tedavisinde yaprakların kaynatılması </a:t>
            </a:r>
            <a:r>
              <a:rPr lang="tr-TR" sz="1600" dirty="0" smtClean="0">
                <a:latin typeface="Times New Roman" panose="02020603050405020304" pitchFamily="18" charset="0"/>
                <a:cs typeface="Times New Roman" panose="02020603050405020304" pitchFamily="18" charset="0"/>
              </a:rPr>
              <a:t>kullanılır.</a:t>
            </a:r>
          </a:p>
          <a:p>
            <a:pPr marL="285750" indent="-285750">
              <a:buFont typeface="Courier New" panose="02070309020205020404" pitchFamily="49" charset="0"/>
              <a:buChar char="o"/>
            </a:pPr>
            <a:r>
              <a:rPr lang="en-US" sz="1600" dirty="0">
                <a:latin typeface="Times New Roman" panose="02020603050405020304" pitchFamily="18" charset="0"/>
                <a:cs typeface="Times New Roman" panose="02020603050405020304" pitchFamily="18" charset="0"/>
              </a:rPr>
              <a:t>It is a coastal plant native to the Mediterranean Sea. The plant is 40-90 cm long. A decoction of the leaves is used to treat rheumatism</a:t>
            </a:r>
            <a:r>
              <a:rPr lang="en-US" sz="1600" dirty="0" smtClean="0">
                <a:latin typeface="Times New Roman" panose="02020603050405020304" pitchFamily="18" charset="0"/>
                <a:cs typeface="Times New Roman" panose="02020603050405020304" pitchFamily="18" charset="0"/>
              </a:rPr>
              <a:t>.</a:t>
            </a:r>
            <a:endParaRPr lang="tr-TR" sz="1600" dirty="0" smtClean="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de-DE" sz="1600" dirty="0">
                <a:latin typeface="Times New Roman" panose="02020603050405020304" pitchFamily="18" charset="0"/>
                <a:cs typeface="Times New Roman" panose="02020603050405020304" pitchFamily="18" charset="0"/>
              </a:rPr>
              <a:t>Es ist eine mediterrane küstenpflanze. Die Pflanze ist 40-90 cm lang. Bei der Behandlung von Rheuma wird das Abkochen der Blätter verwendet</a:t>
            </a:r>
            <a:r>
              <a:rPr lang="de-DE" sz="1600" dirty="0" smtClean="0">
                <a:latin typeface="Times New Roman" panose="02020603050405020304" pitchFamily="18" charset="0"/>
                <a:cs typeface="Times New Roman" panose="02020603050405020304" pitchFamily="18" charset="0"/>
              </a:rPr>
              <a:t>.</a:t>
            </a:r>
            <a:endParaRPr lang="tr-TR" sz="1600" dirty="0" smtClean="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ru-RU" sz="1600" dirty="0">
                <a:latin typeface="Times New Roman" panose="02020603050405020304" pitchFamily="18" charset="0"/>
                <a:cs typeface="Times New Roman" panose="02020603050405020304" pitchFamily="18" charset="0"/>
              </a:rPr>
              <a:t>Это прибрежное растение, произрастающее в Средиземном море. Растение достигает 40-90 см в длину. Отвар листьев используют для лечения ревматизма.</a:t>
            </a:r>
            <a:endParaRPr lang="tr-TR" sz="1600" dirty="0">
              <a:latin typeface="Times New Roman" panose="02020603050405020304" pitchFamily="18" charset="0"/>
              <a:cs typeface="Times New Roman" panose="02020603050405020304" pitchFamily="18" charset="0"/>
            </a:endParaRPr>
          </a:p>
        </p:txBody>
      </p:sp>
      <p:pic>
        <p:nvPicPr>
          <p:cNvPr id="7" name="Resim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01534" y="692212"/>
            <a:ext cx="1177293" cy="674949"/>
          </a:xfrm>
          <a:prstGeom prst="rect">
            <a:avLst/>
          </a:prstGeom>
          <a:noFill/>
        </p:spPr>
      </p:pic>
    </p:spTree>
    <p:extLst>
      <p:ext uri="{BB962C8B-B14F-4D97-AF65-F5344CB8AC3E}">
        <p14:creationId xmlns:p14="http://schemas.microsoft.com/office/powerpoint/2010/main" val="3518511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29475" y="2195513"/>
            <a:ext cx="1847850" cy="2466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Metin Yer Tutucusu 3"/>
          <p:cNvSpPr>
            <a:spLocks noGrp="1"/>
          </p:cNvSpPr>
          <p:nvPr>
            <p:ph type="body" sz="half" idx="2"/>
          </p:nvPr>
        </p:nvSpPr>
        <p:spPr>
          <a:xfrm>
            <a:off x="775856" y="484909"/>
            <a:ext cx="5360120" cy="6373091"/>
          </a:xfrm>
        </p:spPr>
        <p:txBody>
          <a:bodyPr>
            <a:normAutofit/>
          </a:bodyPr>
          <a:lstStyle/>
          <a:p>
            <a:pPr algn="ctr"/>
            <a:endParaRPr lang="tr-TR" sz="1600" b="1" dirty="0" smtClean="0">
              <a:solidFill>
                <a:schemeClr val="accent2">
                  <a:lumMod val="75000"/>
                </a:schemeClr>
              </a:solidFill>
              <a:latin typeface="Times New Roman" panose="02020603050405020304" pitchFamily="18" charset="0"/>
              <a:cs typeface="Times New Roman" panose="02020603050405020304" pitchFamily="18" charset="0"/>
            </a:endParaRPr>
          </a:p>
          <a:p>
            <a:pPr algn="ctr"/>
            <a:r>
              <a:rPr lang="tr-TR" sz="1600" b="1" dirty="0" smtClean="0">
                <a:solidFill>
                  <a:schemeClr val="accent2">
                    <a:lumMod val="75000"/>
                  </a:schemeClr>
                </a:solidFill>
                <a:latin typeface="Times New Roman" panose="02020603050405020304" pitchFamily="18" charset="0"/>
                <a:cs typeface="Times New Roman" panose="02020603050405020304" pitchFamily="18" charset="0"/>
              </a:rPr>
              <a:t>NARENCİYE</a:t>
            </a:r>
          </a:p>
          <a:p>
            <a:pPr algn="ctr"/>
            <a:r>
              <a:rPr lang="tr-TR" sz="1600" b="1" dirty="0" smtClean="0">
                <a:solidFill>
                  <a:schemeClr val="accent2">
                    <a:lumMod val="75000"/>
                  </a:schemeClr>
                </a:solidFill>
                <a:latin typeface="Times New Roman" panose="02020603050405020304" pitchFamily="18" charset="0"/>
                <a:cs typeface="Times New Roman" panose="02020603050405020304" pitchFamily="18" charset="0"/>
              </a:rPr>
              <a:t>(CITRUS)</a:t>
            </a:r>
          </a:p>
          <a:p>
            <a:pPr marL="285750" indent="-285750">
              <a:buFont typeface="Courier New" panose="02070309020205020404" pitchFamily="49" charset="0"/>
              <a:buChar char="o"/>
            </a:pPr>
            <a:r>
              <a:rPr lang="tr-TR" dirty="0" smtClean="0">
                <a:solidFill>
                  <a:schemeClr val="tx1"/>
                </a:solidFill>
                <a:latin typeface="Times New Roman" panose="02020603050405020304" pitchFamily="18" charset="0"/>
                <a:cs typeface="Times New Roman" panose="02020603050405020304" pitchFamily="18" charset="0"/>
              </a:rPr>
              <a:t>Türkiye’de Güney ve Güneybatı Anadolu ile Kuzeydoğu Akdeniz Bölgelerinde tarımı yapılır. Meyveler sarı ve turuncu renkli kış meyveleridir. Meyvelerin tadı ekşidir ve C vitamini açısından zengindir. %3 yağ içerirler.</a:t>
            </a:r>
          </a:p>
          <a:p>
            <a:pPr marL="285750" indent="-285750">
              <a:buFont typeface="Courier New" panose="02070309020205020404" pitchFamily="49" charset="0"/>
              <a:buChar char="o"/>
            </a:pPr>
            <a:r>
              <a:rPr lang="tr-TR" dirty="0" err="1" smtClean="0">
                <a:solidFill>
                  <a:schemeClr val="tx1"/>
                </a:solidFill>
                <a:latin typeface="Times New Roman" panose="02020603050405020304" pitchFamily="18" charset="0"/>
                <a:cs typeface="Times New Roman" panose="02020603050405020304" pitchFamily="18" charset="0"/>
              </a:rPr>
              <a:t>The</a:t>
            </a:r>
            <a:r>
              <a:rPr lang="tr-TR" dirty="0" smtClean="0">
                <a:solidFill>
                  <a:schemeClr val="tx1"/>
                </a:solidFill>
                <a:latin typeface="Times New Roman" panose="02020603050405020304" pitchFamily="18" charset="0"/>
                <a:cs typeface="Times New Roman" panose="02020603050405020304" pitchFamily="18" charset="0"/>
              </a:rPr>
              <a:t> </a:t>
            </a:r>
            <a:r>
              <a:rPr lang="tr-TR" dirty="0" err="1" smtClean="0">
                <a:solidFill>
                  <a:schemeClr val="tx1"/>
                </a:solidFill>
                <a:latin typeface="Times New Roman" panose="02020603050405020304" pitchFamily="18" charset="0"/>
                <a:cs typeface="Times New Roman" panose="02020603050405020304" pitchFamily="18" charset="0"/>
              </a:rPr>
              <a:t>agriculture</a:t>
            </a:r>
            <a:r>
              <a:rPr lang="tr-TR" dirty="0" smtClean="0">
                <a:solidFill>
                  <a:schemeClr val="tx1"/>
                </a:solidFill>
                <a:latin typeface="Times New Roman" panose="02020603050405020304" pitchFamily="18" charset="0"/>
                <a:cs typeface="Times New Roman" panose="02020603050405020304" pitchFamily="18" charset="0"/>
              </a:rPr>
              <a:t> is </a:t>
            </a:r>
            <a:r>
              <a:rPr lang="tr-TR" dirty="0" err="1" smtClean="0">
                <a:solidFill>
                  <a:schemeClr val="tx1"/>
                </a:solidFill>
                <a:latin typeface="Times New Roman" panose="02020603050405020304" pitchFamily="18" charset="0"/>
                <a:cs typeface="Times New Roman" panose="02020603050405020304" pitchFamily="18" charset="0"/>
              </a:rPr>
              <a:t>carried</a:t>
            </a:r>
            <a:r>
              <a:rPr lang="tr-TR" dirty="0" smtClean="0">
                <a:solidFill>
                  <a:schemeClr val="tx1"/>
                </a:solidFill>
                <a:latin typeface="Times New Roman" panose="02020603050405020304" pitchFamily="18" charset="0"/>
                <a:cs typeface="Times New Roman" panose="02020603050405020304" pitchFamily="18" charset="0"/>
              </a:rPr>
              <a:t> </a:t>
            </a:r>
            <a:r>
              <a:rPr lang="tr-TR" dirty="0" err="1" smtClean="0">
                <a:solidFill>
                  <a:schemeClr val="tx1"/>
                </a:solidFill>
                <a:latin typeface="Times New Roman" panose="02020603050405020304" pitchFamily="18" charset="0"/>
                <a:cs typeface="Times New Roman" panose="02020603050405020304" pitchFamily="18" charset="0"/>
              </a:rPr>
              <a:t>out</a:t>
            </a:r>
            <a:r>
              <a:rPr lang="tr-TR" dirty="0" smtClean="0">
                <a:solidFill>
                  <a:schemeClr val="tx1"/>
                </a:solidFill>
                <a:latin typeface="Times New Roman" panose="02020603050405020304" pitchFamily="18" charset="0"/>
                <a:cs typeface="Times New Roman" panose="02020603050405020304" pitchFamily="18" charset="0"/>
              </a:rPr>
              <a:t> in </a:t>
            </a:r>
            <a:r>
              <a:rPr lang="tr-TR" dirty="0" err="1" smtClean="0">
                <a:solidFill>
                  <a:schemeClr val="tx1"/>
                </a:solidFill>
                <a:latin typeface="Times New Roman" panose="02020603050405020304" pitchFamily="18" charset="0"/>
                <a:cs typeface="Times New Roman" panose="02020603050405020304" pitchFamily="18" charset="0"/>
              </a:rPr>
              <a:t>the</a:t>
            </a:r>
            <a:r>
              <a:rPr lang="tr-TR" dirty="0" smtClean="0">
                <a:solidFill>
                  <a:schemeClr val="tx1"/>
                </a:solidFill>
                <a:latin typeface="Times New Roman" panose="02020603050405020304" pitchFamily="18" charset="0"/>
                <a:cs typeface="Times New Roman" panose="02020603050405020304" pitchFamily="18" charset="0"/>
              </a:rPr>
              <a:t> West </a:t>
            </a:r>
            <a:r>
              <a:rPr lang="tr-TR" dirty="0" err="1" smtClean="0">
                <a:solidFill>
                  <a:schemeClr val="tx1"/>
                </a:solidFill>
                <a:latin typeface="Times New Roman" panose="02020603050405020304" pitchFamily="18" charset="0"/>
                <a:cs typeface="Times New Roman" panose="02020603050405020304" pitchFamily="18" charset="0"/>
              </a:rPr>
              <a:t>and</a:t>
            </a:r>
            <a:r>
              <a:rPr lang="tr-TR" dirty="0" smtClean="0">
                <a:solidFill>
                  <a:schemeClr val="tx1"/>
                </a:solidFill>
                <a:latin typeface="Times New Roman" panose="02020603050405020304" pitchFamily="18" charset="0"/>
                <a:cs typeface="Times New Roman" panose="02020603050405020304" pitchFamily="18" charset="0"/>
              </a:rPr>
              <a:t> </a:t>
            </a:r>
            <a:r>
              <a:rPr lang="tr-TR" dirty="0" err="1" smtClean="0">
                <a:solidFill>
                  <a:schemeClr val="tx1"/>
                </a:solidFill>
                <a:latin typeface="Times New Roman" panose="02020603050405020304" pitchFamily="18" charset="0"/>
                <a:cs typeface="Times New Roman" panose="02020603050405020304" pitchFamily="18" charset="0"/>
              </a:rPr>
              <a:t>Southwest</a:t>
            </a:r>
            <a:r>
              <a:rPr lang="tr-TR" dirty="0" smtClean="0">
                <a:solidFill>
                  <a:schemeClr val="tx1"/>
                </a:solidFill>
                <a:latin typeface="Times New Roman" panose="02020603050405020304" pitchFamily="18" charset="0"/>
                <a:cs typeface="Times New Roman" panose="02020603050405020304" pitchFamily="18" charset="0"/>
              </a:rPr>
              <a:t> </a:t>
            </a:r>
            <a:r>
              <a:rPr lang="tr-TR" dirty="0" err="1" smtClean="0">
                <a:solidFill>
                  <a:schemeClr val="tx1"/>
                </a:solidFill>
                <a:latin typeface="Times New Roman" panose="02020603050405020304" pitchFamily="18" charset="0"/>
                <a:cs typeface="Times New Roman" panose="02020603050405020304" pitchFamily="18" charset="0"/>
              </a:rPr>
              <a:t>from</a:t>
            </a:r>
            <a:r>
              <a:rPr lang="tr-TR" dirty="0" smtClean="0">
                <a:solidFill>
                  <a:schemeClr val="tx1"/>
                </a:solidFill>
                <a:latin typeface="Times New Roman" panose="02020603050405020304" pitchFamily="18" charset="0"/>
                <a:cs typeface="Times New Roman" panose="02020603050405020304" pitchFamily="18" charset="0"/>
              </a:rPr>
              <a:t> </a:t>
            </a:r>
            <a:r>
              <a:rPr lang="tr-TR" dirty="0" err="1" smtClean="0">
                <a:solidFill>
                  <a:schemeClr val="tx1"/>
                </a:solidFill>
                <a:latin typeface="Times New Roman" panose="02020603050405020304" pitchFamily="18" charset="0"/>
                <a:cs typeface="Times New Roman" panose="02020603050405020304" pitchFamily="18" charset="0"/>
              </a:rPr>
              <a:t>Turkey</a:t>
            </a:r>
            <a:r>
              <a:rPr lang="tr-TR" dirty="0" smtClean="0">
                <a:solidFill>
                  <a:schemeClr val="tx1"/>
                </a:solidFill>
                <a:latin typeface="Times New Roman" panose="02020603050405020304" pitchFamily="18" charset="0"/>
                <a:cs typeface="Times New Roman" panose="02020603050405020304" pitchFamily="18" charset="0"/>
              </a:rPr>
              <a:t>. </a:t>
            </a:r>
            <a:r>
              <a:rPr lang="tr-TR" dirty="0" err="1" smtClean="0">
                <a:solidFill>
                  <a:schemeClr val="tx1"/>
                </a:solidFill>
                <a:latin typeface="Times New Roman" panose="02020603050405020304" pitchFamily="18" charset="0"/>
                <a:cs typeface="Times New Roman" panose="02020603050405020304" pitchFamily="18" charset="0"/>
              </a:rPr>
              <a:t>It</a:t>
            </a:r>
            <a:r>
              <a:rPr lang="tr-TR" dirty="0" smtClean="0">
                <a:solidFill>
                  <a:schemeClr val="tx1"/>
                </a:solidFill>
                <a:latin typeface="Times New Roman" panose="02020603050405020304" pitchFamily="18" charset="0"/>
                <a:cs typeface="Times New Roman" panose="02020603050405020304" pitchFamily="18" charset="0"/>
              </a:rPr>
              <a:t> is a </a:t>
            </a:r>
            <a:r>
              <a:rPr lang="tr-TR" dirty="0" err="1" smtClean="0">
                <a:solidFill>
                  <a:schemeClr val="tx1"/>
                </a:solidFill>
                <a:latin typeface="Times New Roman" panose="02020603050405020304" pitchFamily="18" charset="0"/>
                <a:cs typeface="Times New Roman" panose="02020603050405020304" pitchFamily="18" charset="0"/>
              </a:rPr>
              <a:t>winter</a:t>
            </a:r>
            <a:r>
              <a:rPr lang="tr-TR" dirty="0" smtClean="0">
                <a:solidFill>
                  <a:schemeClr val="tx1"/>
                </a:solidFill>
                <a:latin typeface="Times New Roman" panose="02020603050405020304" pitchFamily="18" charset="0"/>
                <a:cs typeface="Times New Roman" panose="02020603050405020304" pitchFamily="18" charset="0"/>
              </a:rPr>
              <a:t> </a:t>
            </a:r>
            <a:r>
              <a:rPr lang="tr-TR" dirty="0" err="1" smtClean="0">
                <a:solidFill>
                  <a:schemeClr val="tx1"/>
                </a:solidFill>
                <a:latin typeface="Times New Roman" panose="02020603050405020304" pitchFamily="18" charset="0"/>
                <a:cs typeface="Times New Roman" panose="02020603050405020304" pitchFamily="18" charset="0"/>
              </a:rPr>
              <a:t>fruit</a:t>
            </a:r>
            <a:r>
              <a:rPr lang="tr-TR" dirty="0" smtClean="0">
                <a:solidFill>
                  <a:schemeClr val="tx1"/>
                </a:solidFill>
                <a:latin typeface="Times New Roman" panose="02020603050405020304" pitchFamily="18" charset="0"/>
                <a:cs typeface="Times New Roman" panose="02020603050405020304" pitchFamily="18" charset="0"/>
              </a:rPr>
              <a:t> </a:t>
            </a:r>
            <a:r>
              <a:rPr lang="tr-TR" dirty="0" err="1" smtClean="0">
                <a:solidFill>
                  <a:schemeClr val="tx1"/>
                </a:solidFill>
                <a:latin typeface="Times New Roman" panose="02020603050405020304" pitchFamily="18" charset="0"/>
                <a:cs typeface="Times New Roman" panose="02020603050405020304" pitchFamily="18" charset="0"/>
              </a:rPr>
              <a:t>with</a:t>
            </a:r>
            <a:r>
              <a:rPr lang="tr-TR" dirty="0" smtClean="0">
                <a:solidFill>
                  <a:schemeClr val="tx1"/>
                </a:solidFill>
                <a:latin typeface="Times New Roman" panose="02020603050405020304" pitchFamily="18" charset="0"/>
                <a:cs typeface="Times New Roman" panose="02020603050405020304" pitchFamily="18" charset="0"/>
              </a:rPr>
              <a:t> </a:t>
            </a:r>
            <a:r>
              <a:rPr lang="tr-TR" dirty="0" err="1" smtClean="0">
                <a:solidFill>
                  <a:schemeClr val="tx1"/>
                </a:solidFill>
                <a:latin typeface="Times New Roman" panose="02020603050405020304" pitchFamily="18" charset="0"/>
                <a:cs typeface="Times New Roman" panose="02020603050405020304" pitchFamily="18" charset="0"/>
              </a:rPr>
              <a:t>yellow</a:t>
            </a:r>
            <a:r>
              <a:rPr lang="tr-TR" dirty="0" smtClean="0">
                <a:solidFill>
                  <a:schemeClr val="tx1"/>
                </a:solidFill>
                <a:latin typeface="Times New Roman" panose="02020603050405020304" pitchFamily="18" charset="0"/>
                <a:cs typeface="Times New Roman" panose="02020603050405020304" pitchFamily="18" charset="0"/>
              </a:rPr>
              <a:t> </a:t>
            </a:r>
            <a:r>
              <a:rPr lang="tr-TR" dirty="0" err="1" smtClean="0">
                <a:solidFill>
                  <a:schemeClr val="tx1"/>
                </a:solidFill>
                <a:latin typeface="Times New Roman" panose="02020603050405020304" pitchFamily="18" charset="0"/>
                <a:cs typeface="Times New Roman" panose="02020603050405020304" pitchFamily="18" charset="0"/>
              </a:rPr>
              <a:t>and</a:t>
            </a:r>
            <a:r>
              <a:rPr lang="tr-TR" dirty="0" smtClean="0">
                <a:solidFill>
                  <a:schemeClr val="tx1"/>
                </a:solidFill>
                <a:latin typeface="Times New Roman" panose="02020603050405020304" pitchFamily="18" charset="0"/>
                <a:cs typeface="Times New Roman" panose="02020603050405020304" pitchFamily="18" charset="0"/>
              </a:rPr>
              <a:t> </a:t>
            </a:r>
            <a:r>
              <a:rPr lang="tr-TR" dirty="0" err="1" smtClean="0">
                <a:solidFill>
                  <a:schemeClr val="tx1"/>
                </a:solidFill>
                <a:latin typeface="Times New Roman" panose="02020603050405020304" pitchFamily="18" charset="0"/>
                <a:cs typeface="Times New Roman" panose="02020603050405020304" pitchFamily="18" charset="0"/>
              </a:rPr>
              <a:t>orange</a:t>
            </a:r>
            <a:r>
              <a:rPr lang="tr-TR" dirty="0" smtClean="0">
                <a:solidFill>
                  <a:schemeClr val="tx1"/>
                </a:solidFill>
                <a:latin typeface="Times New Roman" panose="02020603050405020304" pitchFamily="18" charset="0"/>
                <a:cs typeface="Times New Roman" panose="02020603050405020304" pitchFamily="18" charset="0"/>
              </a:rPr>
              <a:t> </a:t>
            </a:r>
            <a:r>
              <a:rPr lang="tr-TR" dirty="0" err="1" smtClean="0">
                <a:solidFill>
                  <a:schemeClr val="tx1"/>
                </a:solidFill>
                <a:latin typeface="Times New Roman" panose="02020603050405020304" pitchFamily="18" charset="0"/>
                <a:cs typeface="Times New Roman" panose="02020603050405020304" pitchFamily="18" charset="0"/>
              </a:rPr>
              <a:t>colour</a:t>
            </a:r>
            <a:r>
              <a:rPr lang="tr-TR" dirty="0" smtClean="0">
                <a:solidFill>
                  <a:schemeClr val="tx1"/>
                </a:solidFill>
                <a:latin typeface="Times New Roman" panose="02020603050405020304" pitchFamily="18" charset="0"/>
                <a:cs typeface="Times New Roman" panose="02020603050405020304" pitchFamily="18" charset="0"/>
              </a:rPr>
              <a:t>. </a:t>
            </a:r>
            <a:r>
              <a:rPr lang="tr-TR" dirty="0" err="1" smtClean="0">
                <a:solidFill>
                  <a:schemeClr val="tx1"/>
                </a:solidFill>
                <a:latin typeface="Times New Roman" panose="02020603050405020304" pitchFamily="18" charset="0"/>
                <a:cs typeface="Times New Roman" panose="02020603050405020304" pitchFamily="18" charset="0"/>
              </a:rPr>
              <a:t>These</a:t>
            </a:r>
            <a:r>
              <a:rPr lang="tr-TR" dirty="0" smtClean="0">
                <a:solidFill>
                  <a:schemeClr val="tx1"/>
                </a:solidFill>
                <a:latin typeface="Times New Roman" panose="02020603050405020304" pitchFamily="18" charset="0"/>
                <a:cs typeface="Times New Roman" panose="02020603050405020304" pitchFamily="18" charset="0"/>
              </a:rPr>
              <a:t> </a:t>
            </a:r>
            <a:r>
              <a:rPr lang="tr-TR" dirty="0" err="1" smtClean="0">
                <a:solidFill>
                  <a:schemeClr val="tx1"/>
                </a:solidFill>
                <a:latin typeface="Times New Roman" panose="02020603050405020304" pitchFamily="18" charset="0"/>
                <a:cs typeface="Times New Roman" panose="02020603050405020304" pitchFamily="18" charset="0"/>
              </a:rPr>
              <a:t>are</a:t>
            </a:r>
            <a:r>
              <a:rPr lang="tr-TR" dirty="0" smtClean="0">
                <a:solidFill>
                  <a:schemeClr val="tx1"/>
                </a:solidFill>
                <a:latin typeface="Times New Roman" panose="02020603050405020304" pitchFamily="18" charset="0"/>
                <a:cs typeface="Times New Roman" panose="02020603050405020304" pitchFamily="18" charset="0"/>
              </a:rPr>
              <a:t> </a:t>
            </a:r>
            <a:r>
              <a:rPr lang="tr-TR" dirty="0" err="1" smtClean="0">
                <a:solidFill>
                  <a:schemeClr val="tx1"/>
                </a:solidFill>
                <a:latin typeface="Times New Roman" panose="02020603050405020304" pitchFamily="18" charset="0"/>
                <a:cs typeface="Times New Roman" panose="02020603050405020304" pitchFamily="18" charset="0"/>
              </a:rPr>
              <a:t>rich</a:t>
            </a:r>
            <a:r>
              <a:rPr lang="tr-TR" dirty="0" smtClean="0">
                <a:solidFill>
                  <a:schemeClr val="tx1"/>
                </a:solidFill>
                <a:latin typeface="Times New Roman" panose="02020603050405020304" pitchFamily="18" charset="0"/>
                <a:cs typeface="Times New Roman" panose="02020603050405020304" pitchFamily="18" charset="0"/>
              </a:rPr>
              <a:t> in Vitamin C, </a:t>
            </a:r>
            <a:r>
              <a:rPr lang="tr-TR" dirty="0" err="1" smtClean="0">
                <a:solidFill>
                  <a:schemeClr val="tx1"/>
                </a:solidFill>
                <a:latin typeface="Times New Roman" panose="02020603050405020304" pitchFamily="18" charset="0"/>
                <a:cs typeface="Times New Roman" panose="02020603050405020304" pitchFamily="18" charset="0"/>
              </a:rPr>
              <a:t>have</a:t>
            </a:r>
            <a:r>
              <a:rPr lang="tr-TR" dirty="0" smtClean="0">
                <a:solidFill>
                  <a:schemeClr val="tx1"/>
                </a:solidFill>
                <a:latin typeface="Times New Roman" panose="02020603050405020304" pitchFamily="18" charset="0"/>
                <a:cs typeface="Times New Roman" panose="02020603050405020304" pitchFamily="18" charset="0"/>
              </a:rPr>
              <a:t> a </a:t>
            </a:r>
            <a:r>
              <a:rPr lang="tr-TR" dirty="0" err="1" smtClean="0">
                <a:solidFill>
                  <a:schemeClr val="tx1"/>
                </a:solidFill>
                <a:latin typeface="Times New Roman" panose="02020603050405020304" pitchFamily="18" charset="0"/>
                <a:cs typeface="Times New Roman" panose="02020603050405020304" pitchFamily="18" charset="0"/>
              </a:rPr>
              <a:t>sour</a:t>
            </a:r>
            <a:r>
              <a:rPr lang="tr-TR" dirty="0" smtClean="0">
                <a:solidFill>
                  <a:schemeClr val="tx1"/>
                </a:solidFill>
                <a:latin typeface="Times New Roman" panose="02020603050405020304" pitchFamily="18" charset="0"/>
                <a:cs typeface="Times New Roman" panose="02020603050405020304" pitchFamily="18" charset="0"/>
              </a:rPr>
              <a:t> </a:t>
            </a:r>
            <a:r>
              <a:rPr lang="tr-TR" dirty="0" err="1" smtClean="0">
                <a:solidFill>
                  <a:schemeClr val="tx1"/>
                </a:solidFill>
                <a:latin typeface="Times New Roman" panose="02020603050405020304" pitchFamily="18" charset="0"/>
                <a:cs typeface="Times New Roman" panose="02020603050405020304" pitchFamily="18" charset="0"/>
              </a:rPr>
              <a:t>taste</a:t>
            </a:r>
            <a:r>
              <a:rPr lang="tr-TR" dirty="0" smtClean="0">
                <a:solidFill>
                  <a:schemeClr val="tx1"/>
                </a:solidFill>
                <a:latin typeface="Times New Roman" panose="02020603050405020304" pitchFamily="18" charset="0"/>
                <a:cs typeface="Times New Roman" panose="02020603050405020304" pitchFamily="18" charset="0"/>
              </a:rPr>
              <a:t> </a:t>
            </a:r>
            <a:r>
              <a:rPr lang="tr-TR" dirty="0" err="1" smtClean="0">
                <a:solidFill>
                  <a:schemeClr val="tx1"/>
                </a:solidFill>
                <a:latin typeface="Times New Roman" panose="02020603050405020304" pitchFamily="18" charset="0"/>
                <a:cs typeface="Times New Roman" panose="02020603050405020304" pitchFamily="18" charset="0"/>
              </a:rPr>
              <a:t>and</a:t>
            </a:r>
            <a:r>
              <a:rPr lang="tr-TR" dirty="0" smtClean="0">
                <a:solidFill>
                  <a:schemeClr val="tx1"/>
                </a:solidFill>
                <a:latin typeface="Times New Roman" panose="02020603050405020304" pitchFamily="18" charset="0"/>
                <a:cs typeface="Times New Roman" panose="02020603050405020304" pitchFamily="18" charset="0"/>
              </a:rPr>
              <a:t> </a:t>
            </a:r>
            <a:r>
              <a:rPr lang="tr-TR" dirty="0" err="1" smtClean="0">
                <a:solidFill>
                  <a:schemeClr val="tx1"/>
                </a:solidFill>
                <a:latin typeface="Times New Roman" panose="02020603050405020304" pitchFamily="18" charset="0"/>
                <a:cs typeface="Times New Roman" panose="02020603050405020304" pitchFamily="18" charset="0"/>
              </a:rPr>
              <a:t>contain</a:t>
            </a:r>
            <a:r>
              <a:rPr lang="tr-TR" dirty="0" smtClean="0">
                <a:solidFill>
                  <a:schemeClr val="tx1"/>
                </a:solidFill>
                <a:latin typeface="Times New Roman" panose="02020603050405020304" pitchFamily="18" charset="0"/>
                <a:cs typeface="Times New Roman" panose="02020603050405020304" pitchFamily="18" charset="0"/>
              </a:rPr>
              <a:t> 3% </a:t>
            </a:r>
            <a:r>
              <a:rPr lang="tr-TR" dirty="0" err="1" smtClean="0">
                <a:solidFill>
                  <a:schemeClr val="tx1"/>
                </a:solidFill>
                <a:latin typeface="Times New Roman" panose="02020603050405020304" pitchFamily="18" charset="0"/>
                <a:cs typeface="Times New Roman" panose="02020603050405020304" pitchFamily="18" charset="0"/>
              </a:rPr>
              <a:t>fat</a:t>
            </a:r>
            <a:r>
              <a:rPr lang="tr-TR" dirty="0" smtClean="0">
                <a:solidFill>
                  <a:schemeClr val="tx1"/>
                </a:solidFill>
                <a:latin typeface="Times New Roman" panose="02020603050405020304" pitchFamily="18" charset="0"/>
                <a:cs typeface="Times New Roman" panose="02020603050405020304" pitchFamily="18" charset="0"/>
              </a:rPr>
              <a:t>.</a:t>
            </a:r>
          </a:p>
          <a:p>
            <a:pPr marL="285750" indent="-285750">
              <a:buFont typeface="Courier New" panose="02070309020205020404" pitchFamily="49" charset="0"/>
              <a:buChar char="o"/>
            </a:pPr>
            <a:r>
              <a:rPr lang="de-DE" dirty="0">
                <a:solidFill>
                  <a:schemeClr val="tx1"/>
                </a:solidFill>
                <a:latin typeface="Times New Roman" panose="02020603050405020304" pitchFamily="18" charset="0"/>
                <a:cs typeface="Times New Roman" panose="02020603050405020304" pitchFamily="18" charset="0"/>
              </a:rPr>
              <a:t>Die Landwirtschaft wird im Westen und Südwesten der Türkei betrieben. Es ist eine Winterfrucht mit gelber und oranger Farbe. Diese sind reich an Vitamin C, haben einen säuerlichen Geschmack und enthalten 3% Fett</a:t>
            </a:r>
            <a:r>
              <a:rPr lang="de-DE" dirty="0" smtClean="0">
                <a:solidFill>
                  <a:schemeClr val="tx1"/>
                </a:solidFill>
                <a:latin typeface="Times New Roman" panose="02020603050405020304" pitchFamily="18" charset="0"/>
                <a:cs typeface="Times New Roman" panose="02020603050405020304" pitchFamily="18" charset="0"/>
              </a:rPr>
              <a:t>.</a:t>
            </a:r>
            <a:endParaRPr lang="tr-TR"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ru-RU" dirty="0">
                <a:solidFill>
                  <a:schemeClr val="tx1"/>
                </a:solidFill>
                <a:latin typeface="Times New Roman" panose="02020603050405020304" pitchFamily="18" charset="0"/>
                <a:cs typeface="Times New Roman" panose="02020603050405020304" pitchFamily="18" charset="0"/>
              </a:rPr>
              <a:t>Сельское хозяйство ведется на западе и юго-западе Турции. Это зимний фрукт желто-оранжевого цвета. Они богаты витамином С, имеют кисловатый вкус и содержат 3% жира.</a:t>
            </a:r>
            <a:endParaRPr lang="tr-TR" dirty="0">
              <a:solidFill>
                <a:schemeClr val="tx1"/>
              </a:solidFill>
              <a:latin typeface="Times New Roman" panose="02020603050405020304" pitchFamily="18" charset="0"/>
              <a:cs typeface="Times New Roman" panose="02020603050405020304" pitchFamily="18" charset="0"/>
            </a:endParaRPr>
          </a:p>
        </p:txBody>
      </p:sp>
      <p:pic>
        <p:nvPicPr>
          <p:cNvPr id="7" name="Resim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01534" y="692212"/>
            <a:ext cx="1177293" cy="674949"/>
          </a:xfrm>
          <a:prstGeom prst="rect">
            <a:avLst/>
          </a:prstGeom>
          <a:noFill/>
        </p:spPr>
      </p:pic>
    </p:spTree>
    <p:extLst>
      <p:ext uri="{BB962C8B-B14F-4D97-AF65-F5344CB8AC3E}">
        <p14:creationId xmlns:p14="http://schemas.microsoft.com/office/powerpoint/2010/main" val="36465633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454</TotalTime>
  <Words>3990</Words>
  <Application>Microsoft Office PowerPoint</Application>
  <PresentationFormat>Geniş ekran</PresentationFormat>
  <Paragraphs>263</Paragraphs>
  <Slides>45</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45</vt:i4>
      </vt:variant>
    </vt:vector>
  </HeadingPairs>
  <TitlesOfParts>
    <vt:vector size="51" baseType="lpstr">
      <vt:lpstr>Arial</vt:lpstr>
      <vt:lpstr>Courier New</vt:lpstr>
      <vt:lpstr>Garamond</vt:lpstr>
      <vt:lpstr>Times New Roman</vt:lpstr>
      <vt:lpstr>Wingdings</vt:lpstr>
      <vt:lpstr>Organik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MUZ</vt:lpstr>
      <vt:lpstr>AVOKADO</vt:lpstr>
      <vt:lpstr>PowerPoint Sunusu</vt:lpstr>
      <vt:lpstr>ARAP BÜLBÜLÜ (PYCNONOTUS XANTHOPYGOS)</vt:lpstr>
      <vt:lpstr>SİNİ KAMLUMBAĞASI (CARETTA CARETTA)</vt:lpstr>
      <vt:lpstr> KUMRU (STREPTOPELIA DECAOCTO)</vt:lpstr>
      <vt:lpstr>PowerPoint Sunusu</vt:lpstr>
      <vt:lpstr>ALANYA KALESİ</vt:lpstr>
      <vt:lpstr>KIZIL KULE</vt:lpstr>
      <vt:lpstr>SÜLEYMANİYE CAMİ</vt:lpstr>
      <vt:lpstr>SAPADERE KANYONU</vt:lpstr>
      <vt:lpstr>DİMÇAYI</vt:lpstr>
      <vt:lpstr>DİM MAĞARASI</vt:lpstr>
      <vt:lpstr>  </vt:lpstr>
      <vt:lpstr>ALANYA ARKEOLOJİ MÜZESİ</vt:lpstr>
      <vt:lpstr>BUNLARI BİLİYOR MUYDUNUZ?</vt:lpstr>
      <vt:lpstr>DID YOU KNOW THESE?</vt:lpstr>
      <vt:lpstr>DEPOZİTO YÖNETİM SİSTEMİ</vt:lpstr>
      <vt:lpstr>DEPOSIT MANAGEMENT SYSTEM</vt:lpstr>
      <vt:lpstr>KANNTEN SIE DIESE?</vt:lpstr>
      <vt:lpstr>ВЫ ЗНАЛИ ИХ?</vt:lpstr>
      <vt:lpstr>PowerPoint Sunusu</vt:lpstr>
      <vt:lpstr>PowerPoint Sunusu</vt:lpstr>
      <vt:lpstr>PowerPoint Sunusu</vt:lpstr>
      <vt:lpstr>PowerPoint Sunusu</vt:lpstr>
      <vt:lpstr>KALKAN BALIĞI (SCOPHTHALMUS MAXIMUM)</vt:lpstr>
      <vt:lpstr>AKDENİZ FOKU( MONACHUS MONACHUS) MEDITERRANEAN MONK SEAL</vt:lpstr>
      <vt:lpstr>CARETTA CARETTA (DENİZ KAPLUMBAĞASI)</vt:lpstr>
      <vt:lpstr>YEŞİL DENİZ KAPLUMBAĞASI (CHELONIA MYDAS)</vt:lpstr>
      <vt:lpstr>TOROS KURBAĞASI (RANA HOLTZİ)</vt:lpstr>
      <vt:lpstr>TEHDİT ALTINDA BULUNAN BİTKİ TÜRLERİ LİSTESİ</vt:lpstr>
      <vt:lpstr>ALANYA KEKİĞİ (THYMUS SİPYLEUS)</vt:lpstr>
      <vt:lpstr>SIĞLA AĞACI (LİQUIDAMBAR ORIENTALIS)</vt:lpstr>
      <vt:lpstr>ÇAKŞIK OTU (FERULA CUMMUNIS)</vt:lpstr>
      <vt:lpstr>TOROS GÖKNARI (ABIES CILICICA)</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W10</dc:creator>
  <cp:lastModifiedBy>W11</cp:lastModifiedBy>
  <cp:revision>81</cp:revision>
  <dcterms:created xsi:type="dcterms:W3CDTF">2023-02-14T06:28:36Z</dcterms:created>
  <dcterms:modified xsi:type="dcterms:W3CDTF">2026-05-26T08:57:37Z</dcterms:modified>
</cp:coreProperties>
</file>